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ntroduction to Computer Programming Lecture 7:…"/>
          <p:cNvSpPr txBox="1"/>
          <p:nvPr>
            <p:ph type="ctrTitle"/>
          </p:nvPr>
        </p:nvSpPr>
        <p:spPr>
          <a:xfrm>
            <a:off x="1473200" y="1371600"/>
            <a:ext cx="10464800" cy="3302000"/>
          </a:xfrm>
          <a:prstGeom prst="rect">
            <a:avLst/>
          </a:prstGeom>
        </p:spPr>
        <p:txBody>
          <a:bodyPr/>
          <a:lstStyle/>
          <a:p>
            <a:pPr defTabSz="303783">
              <a:defRPr sz="4160"/>
            </a:pPr>
            <a:r>
              <a:t>Introduction to Computer Programming Lecture 7:</a:t>
            </a:r>
          </a:p>
          <a:p>
            <a:pPr defTabSz="303783">
              <a:defRPr sz="4160"/>
            </a:pPr>
            <a:r>
              <a:t> </a:t>
            </a:r>
          </a:p>
          <a:p>
            <a:pPr defTabSz="303783">
              <a:defRPr b="1" sz="4160">
                <a:latin typeface="Helvetica"/>
                <a:ea typeface="Helvetica"/>
                <a:cs typeface="Helvetica"/>
                <a:sym typeface="Helvetica"/>
              </a:defRPr>
            </a:pPr>
            <a:r>
              <a:t>Classes in Python</a:t>
            </a:r>
          </a:p>
        </p:txBody>
      </p:sp>
      <p:sp>
        <p:nvSpPr>
          <p:cNvPr id="120" name="Department of Engineering Mathematics"/>
          <p:cNvSpPr txBox="1"/>
          <p:nvPr/>
        </p:nvSpPr>
        <p:spPr>
          <a:xfrm>
            <a:off x="1473200" y="56896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315468">
              <a:defRPr sz="2268"/>
            </a:pPr>
            <a:r>
              <a:t>Department of Engineering Mathematics</a:t>
            </a:r>
          </a:p>
          <a:p>
            <a:pPr defTabSz="315468">
              <a:defRPr sz="2268"/>
            </a:pPr>
          </a:p>
        </p:txBody>
      </p:sp>
      <p:sp>
        <p:nvSpPr>
          <p:cNvPr id="121" name="13th November 2019"/>
          <p:cNvSpPr txBox="1"/>
          <p:nvPr/>
        </p:nvSpPr>
        <p:spPr>
          <a:xfrm>
            <a:off x="1473200" y="73279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338835">
              <a:defRPr sz="3016"/>
            </a:pPr>
            <a:r>
              <a:t>13th November 2019</a:t>
            </a:r>
          </a:p>
          <a:p>
            <a:pPr defTabSz="338835">
              <a:defRPr sz="1856"/>
            </a:pPr>
          </a:p>
        </p:txBody>
      </p:sp>
      <p:sp>
        <p:nvSpPr>
          <p:cNvPr id="122" name="Helmut Hauser"/>
          <p:cNvSpPr txBox="1"/>
          <p:nvPr/>
        </p:nvSpPr>
        <p:spPr>
          <a:xfrm>
            <a:off x="1473200" y="503555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315468">
              <a:defRPr sz="3294"/>
            </a:pPr>
            <a:r>
              <a:t>Helmut Hauser</a:t>
            </a:r>
          </a:p>
          <a:p>
            <a:pPr defTabSz="315468">
              <a:defRPr sz="1728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4559" y="7462001"/>
            <a:ext cx="3187701" cy="1384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350" y="4258667"/>
            <a:ext cx="11976100" cy="2349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Derive a class"/>
          <p:cNvSpPr txBox="1"/>
          <p:nvPr/>
        </p:nvSpPr>
        <p:spPr>
          <a:xfrm>
            <a:off x="3870705" y="476249"/>
            <a:ext cx="5263389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pPr/>
            <a:r>
              <a:t>Derive a class</a:t>
            </a:r>
          </a:p>
        </p:txBody>
      </p:sp>
      <p:sp>
        <p:nvSpPr>
          <p:cNvPr id="215" name="Derive from class “MyFraction”"/>
          <p:cNvSpPr/>
          <p:nvPr/>
        </p:nvSpPr>
        <p:spPr>
          <a:xfrm>
            <a:off x="3106677" y="2631196"/>
            <a:ext cx="4805761" cy="1751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912" y="0"/>
                </a:moveTo>
                <a:cubicBezTo>
                  <a:pt x="6582" y="0"/>
                  <a:pt x="6315" y="733"/>
                  <a:pt x="6315" y="1640"/>
                </a:cubicBezTo>
                <a:lnTo>
                  <a:pt x="6315" y="8876"/>
                </a:lnTo>
                <a:lnTo>
                  <a:pt x="0" y="21600"/>
                </a:lnTo>
                <a:lnTo>
                  <a:pt x="6716" y="10487"/>
                </a:lnTo>
                <a:cubicBezTo>
                  <a:pt x="6778" y="10547"/>
                  <a:pt x="6842" y="10599"/>
                  <a:pt x="6912" y="10599"/>
                </a:cubicBezTo>
                <a:lnTo>
                  <a:pt x="21002" y="10599"/>
                </a:lnTo>
                <a:cubicBezTo>
                  <a:pt x="21333" y="10599"/>
                  <a:pt x="21600" y="9861"/>
                  <a:pt x="21600" y="8954"/>
                </a:cubicBezTo>
                <a:lnTo>
                  <a:pt x="21600" y="1640"/>
                </a:lnTo>
                <a:cubicBezTo>
                  <a:pt x="21600" y="733"/>
                  <a:pt x="21333" y="0"/>
                  <a:pt x="21002" y="0"/>
                </a:cubicBezTo>
                <a:lnTo>
                  <a:pt x="6912" y="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Derive from class “MyFraction”</a:t>
            </a:r>
          </a:p>
        </p:txBody>
      </p:sp>
      <p:sp>
        <p:nvSpPr>
          <p:cNvPr id="216" name="Initialise super class (i.e. the one that you have derived your new class from)"/>
          <p:cNvSpPr/>
          <p:nvPr/>
        </p:nvSpPr>
        <p:spPr>
          <a:xfrm>
            <a:off x="251821" y="1716608"/>
            <a:ext cx="2598342" cy="3490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05" y="0"/>
                </a:moveTo>
                <a:cubicBezTo>
                  <a:pt x="494" y="0"/>
                  <a:pt x="0" y="368"/>
                  <a:pt x="0" y="823"/>
                </a:cubicBezTo>
                <a:lnTo>
                  <a:pt x="0" y="9053"/>
                </a:lnTo>
                <a:cubicBezTo>
                  <a:pt x="0" y="9508"/>
                  <a:pt x="494" y="9875"/>
                  <a:pt x="1105" y="9875"/>
                </a:cubicBezTo>
                <a:lnTo>
                  <a:pt x="7994" y="9875"/>
                </a:lnTo>
                <a:lnTo>
                  <a:pt x="8911" y="21600"/>
                </a:lnTo>
                <a:lnTo>
                  <a:pt x="9832" y="9875"/>
                </a:lnTo>
                <a:lnTo>
                  <a:pt x="20495" y="9875"/>
                </a:lnTo>
                <a:cubicBezTo>
                  <a:pt x="21106" y="9875"/>
                  <a:pt x="21600" y="9508"/>
                  <a:pt x="21600" y="9053"/>
                </a:cubicBezTo>
                <a:lnTo>
                  <a:pt x="21600" y="823"/>
                </a:lnTo>
                <a:cubicBezTo>
                  <a:pt x="21600" y="368"/>
                  <a:pt x="21106" y="0"/>
                  <a:pt x="20495" y="0"/>
                </a:cubicBezTo>
                <a:lnTo>
                  <a:pt x="1105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Initialise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super</a:t>
            </a:r>
            <a:r>
              <a:t> class (i.e. the one that you have derived your new class from)</a:t>
            </a:r>
          </a:p>
        </p:txBody>
      </p:sp>
      <p:sp>
        <p:nvSpPr>
          <p:cNvPr id="217" name="Will be “MyFraction” since  __add__ from MyFraction class was used"/>
          <p:cNvSpPr/>
          <p:nvPr/>
        </p:nvSpPr>
        <p:spPr>
          <a:xfrm>
            <a:off x="5675444" y="8593122"/>
            <a:ext cx="6837760" cy="980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7520" y="6375"/>
                </a:lnTo>
                <a:lnTo>
                  <a:pt x="7520" y="18670"/>
                </a:lnTo>
                <a:cubicBezTo>
                  <a:pt x="7520" y="20291"/>
                  <a:pt x="7707" y="21600"/>
                  <a:pt x="7940" y="21600"/>
                </a:cubicBezTo>
                <a:lnTo>
                  <a:pt x="21180" y="21600"/>
                </a:lnTo>
                <a:cubicBezTo>
                  <a:pt x="21412" y="21600"/>
                  <a:pt x="21600" y="20291"/>
                  <a:pt x="21600" y="18670"/>
                </a:cubicBezTo>
                <a:lnTo>
                  <a:pt x="21600" y="4906"/>
                </a:lnTo>
                <a:cubicBezTo>
                  <a:pt x="21600" y="3286"/>
                  <a:pt x="21412" y="1976"/>
                  <a:pt x="21180" y="1976"/>
                </a:cubicBezTo>
                <a:lnTo>
                  <a:pt x="7940" y="1976"/>
                </a:lnTo>
                <a:cubicBezTo>
                  <a:pt x="7815" y="1976"/>
                  <a:pt x="7706" y="2370"/>
                  <a:pt x="7629" y="2973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Will be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“MyFraction” </a:t>
            </a:r>
            <a:r>
              <a:t>since 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__add__</a:t>
            </a:r>
            <a:r>
              <a:t> from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MyFraction</a:t>
            </a:r>
            <a:r>
              <a:t> class was used</a:t>
            </a:r>
          </a:p>
        </p:txBody>
      </p:sp>
      <p:sp>
        <p:nvSpPr>
          <p:cNvPr id="218" name="You can overriding functions for the new class"/>
          <p:cNvSpPr/>
          <p:nvPr/>
        </p:nvSpPr>
        <p:spPr>
          <a:xfrm>
            <a:off x="2801010" y="4426736"/>
            <a:ext cx="8506223" cy="1361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02" y="0"/>
                </a:moveTo>
                <a:cubicBezTo>
                  <a:pt x="13115" y="0"/>
                  <a:pt x="12964" y="943"/>
                  <a:pt x="12964" y="2110"/>
                </a:cubicBezTo>
                <a:lnTo>
                  <a:pt x="12964" y="10529"/>
                </a:lnTo>
                <a:lnTo>
                  <a:pt x="0" y="21600"/>
                </a:lnTo>
                <a:lnTo>
                  <a:pt x="13057" y="12960"/>
                </a:lnTo>
                <a:cubicBezTo>
                  <a:pt x="13119" y="13371"/>
                  <a:pt x="13205" y="13634"/>
                  <a:pt x="13302" y="13634"/>
                </a:cubicBezTo>
                <a:lnTo>
                  <a:pt x="21262" y="13634"/>
                </a:lnTo>
                <a:cubicBezTo>
                  <a:pt x="21449" y="13634"/>
                  <a:pt x="21600" y="12685"/>
                  <a:pt x="21600" y="11518"/>
                </a:cubicBezTo>
                <a:lnTo>
                  <a:pt x="21600" y="2110"/>
                </a:lnTo>
                <a:cubicBezTo>
                  <a:pt x="21600" y="943"/>
                  <a:pt x="21449" y="0"/>
                  <a:pt x="21262" y="0"/>
                </a:cubicBezTo>
                <a:lnTo>
                  <a:pt x="13302" y="0"/>
                </a:lnTo>
                <a:close/>
              </a:path>
            </a:pathLst>
          </a:cu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You can overriding functions for the new class</a:t>
            </a:r>
          </a:p>
        </p:txBody>
      </p:sp>
      <p:sp>
        <p:nvSpPr>
          <p:cNvPr id="219" name="Uses the __str__ from “NamedFraction” instead of “MyFraction”"/>
          <p:cNvSpPr/>
          <p:nvPr/>
        </p:nvSpPr>
        <p:spPr>
          <a:xfrm>
            <a:off x="319944" y="7647591"/>
            <a:ext cx="3724673" cy="1331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1" y="0"/>
                </a:moveTo>
                <a:cubicBezTo>
                  <a:pt x="345" y="0"/>
                  <a:pt x="0" y="964"/>
                  <a:pt x="0" y="2157"/>
                </a:cubicBezTo>
                <a:lnTo>
                  <a:pt x="0" y="19443"/>
                </a:lnTo>
                <a:cubicBezTo>
                  <a:pt x="0" y="20636"/>
                  <a:pt x="345" y="21600"/>
                  <a:pt x="771" y="21600"/>
                </a:cubicBezTo>
                <a:lnTo>
                  <a:pt x="14035" y="21600"/>
                </a:lnTo>
                <a:cubicBezTo>
                  <a:pt x="14461" y="21600"/>
                  <a:pt x="14808" y="20636"/>
                  <a:pt x="14808" y="19443"/>
                </a:cubicBezTo>
                <a:lnTo>
                  <a:pt x="14808" y="8527"/>
                </a:lnTo>
                <a:lnTo>
                  <a:pt x="21600" y="7264"/>
                </a:lnTo>
                <a:lnTo>
                  <a:pt x="14808" y="5996"/>
                </a:lnTo>
                <a:lnTo>
                  <a:pt x="14808" y="2157"/>
                </a:lnTo>
                <a:cubicBezTo>
                  <a:pt x="14808" y="964"/>
                  <a:pt x="14461" y="0"/>
                  <a:pt x="14035" y="0"/>
                </a:cubicBezTo>
                <a:lnTo>
                  <a:pt x="771" y="0"/>
                </a:lnTo>
                <a:close/>
              </a:path>
            </a:pathLst>
          </a:cu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Uses the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__str__</a:t>
            </a:r>
            <a:r>
              <a:t> from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“NamedFraction”</a:t>
            </a:r>
            <a:r>
              <a:t> instead of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“MyFraction”</a:t>
            </a:r>
          </a:p>
        </p:txBody>
      </p:sp>
      <p:sp>
        <p:nvSpPr>
          <p:cNvPr id="220" name="Same functionality as “MyFraction”, __add__ from MyFraction class"/>
          <p:cNvSpPr/>
          <p:nvPr/>
        </p:nvSpPr>
        <p:spPr>
          <a:xfrm>
            <a:off x="5032172" y="6622143"/>
            <a:ext cx="6824664" cy="1703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257" y="0"/>
                </a:moveTo>
                <a:cubicBezTo>
                  <a:pt x="11025" y="0"/>
                  <a:pt x="10836" y="753"/>
                  <a:pt x="10836" y="1686"/>
                </a:cubicBezTo>
                <a:lnTo>
                  <a:pt x="10836" y="13535"/>
                </a:lnTo>
                <a:lnTo>
                  <a:pt x="0" y="21600"/>
                </a:lnTo>
                <a:lnTo>
                  <a:pt x="10962" y="15462"/>
                </a:lnTo>
                <a:cubicBezTo>
                  <a:pt x="11038" y="15762"/>
                  <a:pt x="11142" y="15955"/>
                  <a:pt x="11257" y="15955"/>
                </a:cubicBezTo>
                <a:lnTo>
                  <a:pt x="21179" y="15955"/>
                </a:lnTo>
                <a:cubicBezTo>
                  <a:pt x="21412" y="15955"/>
                  <a:pt x="21600" y="15196"/>
                  <a:pt x="21600" y="14264"/>
                </a:cubicBezTo>
                <a:lnTo>
                  <a:pt x="21600" y="1686"/>
                </a:lnTo>
                <a:cubicBezTo>
                  <a:pt x="21600" y="753"/>
                  <a:pt x="21412" y="0"/>
                  <a:pt x="21179" y="0"/>
                </a:cubicBezTo>
                <a:lnTo>
                  <a:pt x="11257" y="0"/>
                </a:lnTo>
                <a:close/>
              </a:path>
            </a:pathLst>
          </a:cu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Same functionality as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“MyFraction”</a:t>
            </a:r>
            <a:r>
              <a:t>,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__add__</a:t>
            </a:r>
            <a:r>
              <a:t> from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MyFraction</a:t>
            </a:r>
            <a:r>
              <a:t> class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Derive a class"/>
          <p:cNvSpPr txBox="1"/>
          <p:nvPr/>
        </p:nvSpPr>
        <p:spPr>
          <a:xfrm>
            <a:off x="3870705" y="476249"/>
            <a:ext cx="5263389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pPr/>
            <a:r>
              <a:t>Derive a class</a:t>
            </a:r>
          </a:p>
        </p:txBody>
      </p:sp>
      <p:sp>
        <p:nvSpPr>
          <p:cNvPr id="223" name="Rectangle"/>
          <p:cNvSpPr/>
          <p:nvPr/>
        </p:nvSpPr>
        <p:spPr>
          <a:xfrm>
            <a:off x="1925859" y="2630082"/>
            <a:ext cx="6859605" cy="3746522"/>
          </a:xfrm>
          <a:prstGeom prst="rect">
            <a:avLst/>
          </a:prstGeom>
          <a:solidFill>
            <a:srgbClr val="BEF0FF"/>
          </a:solidFill>
          <a:ln w="635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24" name="Den"/>
          <p:cNvSpPr/>
          <p:nvPr/>
        </p:nvSpPr>
        <p:spPr>
          <a:xfrm>
            <a:off x="2000830" y="2780009"/>
            <a:ext cx="1437878" cy="589843"/>
          </a:xfrm>
          <a:prstGeom prst="roundRect">
            <a:avLst>
              <a:gd name="adj" fmla="val 32297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Den</a:t>
            </a:r>
          </a:p>
        </p:txBody>
      </p:sp>
      <p:sp>
        <p:nvSpPr>
          <p:cNvPr id="225" name="Num"/>
          <p:cNvSpPr/>
          <p:nvPr/>
        </p:nvSpPr>
        <p:spPr>
          <a:xfrm>
            <a:off x="2000830" y="3487373"/>
            <a:ext cx="1437878" cy="589843"/>
          </a:xfrm>
          <a:prstGeom prst="roundRect">
            <a:avLst>
              <a:gd name="adj" fmla="val 32297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Num</a:t>
            </a:r>
          </a:p>
        </p:txBody>
      </p:sp>
      <p:sp>
        <p:nvSpPr>
          <p:cNvPr id="226" name="__add__"/>
          <p:cNvSpPr/>
          <p:nvPr/>
        </p:nvSpPr>
        <p:spPr>
          <a:xfrm>
            <a:off x="5760891" y="3487373"/>
            <a:ext cx="2499057" cy="589843"/>
          </a:xfrm>
          <a:prstGeom prst="roundRect">
            <a:avLst>
              <a:gd name="adj" fmla="val 32297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__add__</a:t>
            </a:r>
          </a:p>
        </p:txBody>
      </p:sp>
      <p:sp>
        <p:nvSpPr>
          <p:cNvPr id="227" name="__init__"/>
          <p:cNvSpPr/>
          <p:nvPr/>
        </p:nvSpPr>
        <p:spPr>
          <a:xfrm>
            <a:off x="5760891" y="2780009"/>
            <a:ext cx="2499057" cy="589843"/>
          </a:xfrm>
          <a:prstGeom prst="roundRect">
            <a:avLst>
              <a:gd name="adj" fmla="val 32297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__init__</a:t>
            </a:r>
          </a:p>
        </p:txBody>
      </p:sp>
      <p:sp>
        <p:nvSpPr>
          <p:cNvPr id="228" name="normalize"/>
          <p:cNvSpPr/>
          <p:nvPr/>
        </p:nvSpPr>
        <p:spPr>
          <a:xfrm>
            <a:off x="5760891" y="4194738"/>
            <a:ext cx="2499057" cy="589843"/>
          </a:xfrm>
          <a:prstGeom prst="roundRect">
            <a:avLst>
              <a:gd name="adj" fmla="val 32297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normalize</a:t>
            </a:r>
          </a:p>
        </p:txBody>
      </p:sp>
      <p:sp>
        <p:nvSpPr>
          <p:cNvPr id="229" name="display"/>
          <p:cNvSpPr/>
          <p:nvPr/>
        </p:nvSpPr>
        <p:spPr>
          <a:xfrm>
            <a:off x="5760891" y="4902103"/>
            <a:ext cx="2499057" cy="589842"/>
          </a:xfrm>
          <a:prstGeom prst="roundRect">
            <a:avLst>
              <a:gd name="adj" fmla="val 32297"/>
            </a:avLst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display</a:t>
            </a:r>
          </a:p>
        </p:txBody>
      </p:sp>
      <p:sp>
        <p:nvSpPr>
          <p:cNvPr id="230" name="MyFraction"/>
          <p:cNvSpPr txBox="1"/>
          <p:nvPr/>
        </p:nvSpPr>
        <p:spPr>
          <a:xfrm>
            <a:off x="2026979" y="4668339"/>
            <a:ext cx="23756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MyFraction</a:t>
            </a:r>
          </a:p>
        </p:txBody>
      </p:sp>
      <p:sp>
        <p:nvSpPr>
          <p:cNvPr id="231" name="__str__"/>
          <p:cNvSpPr/>
          <p:nvPr/>
        </p:nvSpPr>
        <p:spPr>
          <a:xfrm>
            <a:off x="5760891" y="5609467"/>
            <a:ext cx="2499057" cy="589843"/>
          </a:xfrm>
          <a:prstGeom prst="roundRect">
            <a:avLst>
              <a:gd name="adj" fmla="val 32297"/>
            </a:avLst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__str__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"/>
          <p:cNvSpPr/>
          <p:nvPr/>
        </p:nvSpPr>
        <p:spPr>
          <a:xfrm>
            <a:off x="1489564" y="2296204"/>
            <a:ext cx="10025672" cy="6329012"/>
          </a:xfrm>
          <a:prstGeom prst="rect">
            <a:avLst/>
          </a:prstGeom>
          <a:solidFill>
            <a:srgbClr val="D3FFD6"/>
          </a:solidFill>
          <a:ln w="635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4" name="Rectangle"/>
          <p:cNvSpPr/>
          <p:nvPr/>
        </p:nvSpPr>
        <p:spPr>
          <a:xfrm>
            <a:off x="1925859" y="2630082"/>
            <a:ext cx="6859605" cy="3746522"/>
          </a:xfrm>
          <a:prstGeom prst="rect">
            <a:avLst/>
          </a:prstGeom>
          <a:solidFill>
            <a:srgbClr val="BEF0FF"/>
          </a:solidFill>
          <a:ln w="635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5" name="Den"/>
          <p:cNvSpPr/>
          <p:nvPr/>
        </p:nvSpPr>
        <p:spPr>
          <a:xfrm>
            <a:off x="2000830" y="2780009"/>
            <a:ext cx="1437878" cy="589843"/>
          </a:xfrm>
          <a:prstGeom prst="roundRect">
            <a:avLst>
              <a:gd name="adj" fmla="val 32297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Den</a:t>
            </a:r>
          </a:p>
        </p:txBody>
      </p:sp>
      <p:sp>
        <p:nvSpPr>
          <p:cNvPr id="236" name="Num"/>
          <p:cNvSpPr/>
          <p:nvPr/>
        </p:nvSpPr>
        <p:spPr>
          <a:xfrm>
            <a:off x="2000830" y="3487373"/>
            <a:ext cx="1437878" cy="589843"/>
          </a:xfrm>
          <a:prstGeom prst="roundRect">
            <a:avLst>
              <a:gd name="adj" fmla="val 32297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Num</a:t>
            </a:r>
          </a:p>
        </p:txBody>
      </p:sp>
      <p:sp>
        <p:nvSpPr>
          <p:cNvPr id="237" name="__add__"/>
          <p:cNvSpPr/>
          <p:nvPr/>
        </p:nvSpPr>
        <p:spPr>
          <a:xfrm>
            <a:off x="5760891" y="3487373"/>
            <a:ext cx="2499057" cy="589843"/>
          </a:xfrm>
          <a:prstGeom prst="roundRect">
            <a:avLst>
              <a:gd name="adj" fmla="val 32297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__add__</a:t>
            </a:r>
          </a:p>
        </p:txBody>
      </p:sp>
      <p:sp>
        <p:nvSpPr>
          <p:cNvPr id="238" name="__init__"/>
          <p:cNvSpPr/>
          <p:nvPr/>
        </p:nvSpPr>
        <p:spPr>
          <a:xfrm>
            <a:off x="5760891" y="2780009"/>
            <a:ext cx="2499057" cy="589843"/>
          </a:xfrm>
          <a:prstGeom prst="roundRect">
            <a:avLst>
              <a:gd name="adj" fmla="val 32297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__init__</a:t>
            </a:r>
          </a:p>
        </p:txBody>
      </p:sp>
      <p:sp>
        <p:nvSpPr>
          <p:cNvPr id="239" name="normalize"/>
          <p:cNvSpPr/>
          <p:nvPr/>
        </p:nvSpPr>
        <p:spPr>
          <a:xfrm>
            <a:off x="5760891" y="4194738"/>
            <a:ext cx="2499057" cy="589843"/>
          </a:xfrm>
          <a:prstGeom prst="roundRect">
            <a:avLst>
              <a:gd name="adj" fmla="val 32297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normalize</a:t>
            </a:r>
          </a:p>
        </p:txBody>
      </p:sp>
      <p:sp>
        <p:nvSpPr>
          <p:cNvPr id="240" name="print"/>
          <p:cNvSpPr/>
          <p:nvPr/>
        </p:nvSpPr>
        <p:spPr>
          <a:xfrm>
            <a:off x="5760891" y="4902103"/>
            <a:ext cx="2499057" cy="589842"/>
          </a:xfrm>
          <a:prstGeom prst="roundRect">
            <a:avLst>
              <a:gd name="adj" fmla="val 32297"/>
            </a:avLst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print</a:t>
            </a:r>
          </a:p>
        </p:txBody>
      </p:sp>
      <p:sp>
        <p:nvSpPr>
          <p:cNvPr id="241" name="MyFraction"/>
          <p:cNvSpPr txBox="1"/>
          <p:nvPr/>
        </p:nvSpPr>
        <p:spPr>
          <a:xfrm>
            <a:off x="2026979" y="4668339"/>
            <a:ext cx="23756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MyFraction</a:t>
            </a:r>
          </a:p>
        </p:txBody>
      </p:sp>
      <p:sp>
        <p:nvSpPr>
          <p:cNvPr id="242" name="NamedFraction"/>
          <p:cNvSpPr txBox="1"/>
          <p:nvPr/>
        </p:nvSpPr>
        <p:spPr>
          <a:xfrm>
            <a:off x="1845908" y="7702832"/>
            <a:ext cx="326486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NamedFraction</a:t>
            </a:r>
          </a:p>
        </p:txBody>
      </p:sp>
      <p:sp>
        <p:nvSpPr>
          <p:cNvPr id="243" name="__init__"/>
          <p:cNvSpPr/>
          <p:nvPr/>
        </p:nvSpPr>
        <p:spPr>
          <a:xfrm>
            <a:off x="5760891" y="6999613"/>
            <a:ext cx="2499057" cy="589843"/>
          </a:xfrm>
          <a:prstGeom prst="roundRect">
            <a:avLst>
              <a:gd name="adj" fmla="val 32297"/>
            </a:avLst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__init__</a:t>
            </a:r>
          </a:p>
        </p:txBody>
      </p:sp>
      <p:sp>
        <p:nvSpPr>
          <p:cNvPr id="244" name="Name"/>
          <p:cNvSpPr/>
          <p:nvPr/>
        </p:nvSpPr>
        <p:spPr>
          <a:xfrm>
            <a:off x="2000830" y="6999613"/>
            <a:ext cx="1437878" cy="589843"/>
          </a:xfrm>
          <a:prstGeom prst="roundRect">
            <a:avLst>
              <a:gd name="adj" fmla="val 32297"/>
            </a:avLst>
          </a:pr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245" name="__str__"/>
          <p:cNvSpPr/>
          <p:nvPr/>
        </p:nvSpPr>
        <p:spPr>
          <a:xfrm>
            <a:off x="5760891" y="5609467"/>
            <a:ext cx="2499057" cy="589843"/>
          </a:xfrm>
          <a:prstGeom prst="roundRect">
            <a:avLst>
              <a:gd name="adj" fmla="val 32297"/>
            </a:avLst>
          </a:prstGeom>
          <a:blipFill>
            <a:blip r:embed="rId10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__str__</a:t>
            </a:r>
          </a:p>
        </p:txBody>
      </p:sp>
      <p:sp>
        <p:nvSpPr>
          <p:cNvPr id="246" name="__str__"/>
          <p:cNvSpPr/>
          <p:nvPr/>
        </p:nvSpPr>
        <p:spPr>
          <a:xfrm>
            <a:off x="5760891" y="7741117"/>
            <a:ext cx="2499057" cy="589843"/>
          </a:xfrm>
          <a:prstGeom prst="roundRect">
            <a:avLst>
              <a:gd name="adj" fmla="val 32297"/>
            </a:avLst>
          </a:prstGeom>
          <a:blipFill>
            <a:blip r:embed="rId11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__str__</a:t>
            </a:r>
          </a:p>
        </p:txBody>
      </p:sp>
      <p:sp>
        <p:nvSpPr>
          <p:cNvPr id="247" name="Derive a class"/>
          <p:cNvSpPr txBox="1"/>
          <p:nvPr/>
        </p:nvSpPr>
        <p:spPr>
          <a:xfrm>
            <a:off x="3870705" y="476249"/>
            <a:ext cx="5263389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pPr/>
            <a:r>
              <a:t>Derive a class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3" grpId="2"/>
      <p:bldP build="whole" bldLvl="1" animBg="1" rev="0" advAuto="0" spid="246" grpId="3"/>
      <p:bldP build="whole" bldLvl="1" animBg="1" rev="0" advAuto="0" spid="24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"/>
          <p:cNvSpPr/>
          <p:nvPr/>
        </p:nvSpPr>
        <p:spPr>
          <a:xfrm>
            <a:off x="1489564" y="2296204"/>
            <a:ext cx="10025672" cy="6329012"/>
          </a:xfrm>
          <a:prstGeom prst="rect">
            <a:avLst/>
          </a:prstGeom>
          <a:solidFill>
            <a:srgbClr val="D3FFD6"/>
          </a:solidFill>
          <a:ln w="635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0" name="NamedFraction is derived from MyFraction"/>
          <p:cNvSpPr txBox="1"/>
          <p:nvPr/>
        </p:nvSpPr>
        <p:spPr>
          <a:xfrm>
            <a:off x="399414" y="584199"/>
            <a:ext cx="122059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NamedFraction is derived from MyFraction</a:t>
            </a:r>
          </a:p>
        </p:txBody>
      </p:sp>
      <p:sp>
        <p:nvSpPr>
          <p:cNvPr id="251" name="Rectangle"/>
          <p:cNvSpPr/>
          <p:nvPr/>
        </p:nvSpPr>
        <p:spPr>
          <a:xfrm>
            <a:off x="1925859" y="2630082"/>
            <a:ext cx="6859605" cy="3746522"/>
          </a:xfrm>
          <a:prstGeom prst="rect">
            <a:avLst/>
          </a:prstGeom>
          <a:solidFill>
            <a:srgbClr val="BEF0FF"/>
          </a:solidFill>
          <a:ln w="635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2" name="Den"/>
          <p:cNvSpPr/>
          <p:nvPr/>
        </p:nvSpPr>
        <p:spPr>
          <a:xfrm>
            <a:off x="2000830" y="2780009"/>
            <a:ext cx="1437878" cy="589843"/>
          </a:xfrm>
          <a:prstGeom prst="roundRect">
            <a:avLst>
              <a:gd name="adj" fmla="val 32297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Den</a:t>
            </a:r>
          </a:p>
        </p:txBody>
      </p:sp>
      <p:sp>
        <p:nvSpPr>
          <p:cNvPr id="253" name="Num"/>
          <p:cNvSpPr/>
          <p:nvPr/>
        </p:nvSpPr>
        <p:spPr>
          <a:xfrm>
            <a:off x="2000830" y="3487373"/>
            <a:ext cx="1437878" cy="589843"/>
          </a:xfrm>
          <a:prstGeom prst="roundRect">
            <a:avLst>
              <a:gd name="adj" fmla="val 32297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Num</a:t>
            </a:r>
          </a:p>
        </p:txBody>
      </p:sp>
      <p:sp>
        <p:nvSpPr>
          <p:cNvPr id="254" name="__add__"/>
          <p:cNvSpPr/>
          <p:nvPr/>
        </p:nvSpPr>
        <p:spPr>
          <a:xfrm>
            <a:off x="5760891" y="3487373"/>
            <a:ext cx="2499057" cy="589843"/>
          </a:xfrm>
          <a:prstGeom prst="roundRect">
            <a:avLst>
              <a:gd name="adj" fmla="val 32297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__add__</a:t>
            </a:r>
          </a:p>
        </p:txBody>
      </p:sp>
      <p:sp>
        <p:nvSpPr>
          <p:cNvPr id="255" name="__init__"/>
          <p:cNvSpPr/>
          <p:nvPr/>
        </p:nvSpPr>
        <p:spPr>
          <a:xfrm>
            <a:off x="5760891" y="2780009"/>
            <a:ext cx="2499057" cy="589843"/>
          </a:xfrm>
          <a:prstGeom prst="roundRect">
            <a:avLst>
              <a:gd name="adj" fmla="val 32297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__init__</a:t>
            </a:r>
          </a:p>
        </p:txBody>
      </p:sp>
      <p:sp>
        <p:nvSpPr>
          <p:cNvPr id="256" name="normalize"/>
          <p:cNvSpPr/>
          <p:nvPr/>
        </p:nvSpPr>
        <p:spPr>
          <a:xfrm>
            <a:off x="5760891" y="4194738"/>
            <a:ext cx="2499057" cy="589843"/>
          </a:xfrm>
          <a:prstGeom prst="roundRect">
            <a:avLst>
              <a:gd name="adj" fmla="val 32297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normalize</a:t>
            </a:r>
          </a:p>
        </p:txBody>
      </p:sp>
      <p:sp>
        <p:nvSpPr>
          <p:cNvPr id="257" name="print"/>
          <p:cNvSpPr/>
          <p:nvPr/>
        </p:nvSpPr>
        <p:spPr>
          <a:xfrm>
            <a:off x="5760891" y="4902103"/>
            <a:ext cx="2499057" cy="589842"/>
          </a:xfrm>
          <a:prstGeom prst="roundRect">
            <a:avLst>
              <a:gd name="adj" fmla="val 32297"/>
            </a:avLst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print</a:t>
            </a:r>
          </a:p>
        </p:txBody>
      </p:sp>
      <p:sp>
        <p:nvSpPr>
          <p:cNvPr id="258" name="MyFraction"/>
          <p:cNvSpPr txBox="1"/>
          <p:nvPr/>
        </p:nvSpPr>
        <p:spPr>
          <a:xfrm>
            <a:off x="2026979" y="4668339"/>
            <a:ext cx="23756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MyFraction</a:t>
            </a:r>
          </a:p>
        </p:txBody>
      </p:sp>
      <p:sp>
        <p:nvSpPr>
          <p:cNvPr id="259" name="NamedFraction"/>
          <p:cNvSpPr txBox="1"/>
          <p:nvPr/>
        </p:nvSpPr>
        <p:spPr>
          <a:xfrm>
            <a:off x="1845908" y="7702832"/>
            <a:ext cx="326486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NamedFraction</a:t>
            </a:r>
          </a:p>
        </p:txBody>
      </p:sp>
      <p:sp>
        <p:nvSpPr>
          <p:cNvPr id="260" name="super()"/>
          <p:cNvSpPr/>
          <p:nvPr/>
        </p:nvSpPr>
        <p:spPr>
          <a:xfrm>
            <a:off x="2086177" y="5422038"/>
            <a:ext cx="1873085" cy="636643"/>
          </a:xfrm>
          <a:prstGeom prst="roundRect">
            <a:avLst>
              <a:gd name="adj" fmla="val 30877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super()</a:t>
            </a:r>
          </a:p>
        </p:txBody>
      </p:sp>
      <p:sp>
        <p:nvSpPr>
          <p:cNvPr id="261" name="__init__"/>
          <p:cNvSpPr/>
          <p:nvPr/>
        </p:nvSpPr>
        <p:spPr>
          <a:xfrm>
            <a:off x="5760891" y="6999613"/>
            <a:ext cx="2499057" cy="589843"/>
          </a:xfrm>
          <a:prstGeom prst="roundRect">
            <a:avLst>
              <a:gd name="adj" fmla="val 32297"/>
            </a:avLst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__init__</a:t>
            </a:r>
          </a:p>
        </p:txBody>
      </p:sp>
      <p:sp>
        <p:nvSpPr>
          <p:cNvPr id="262" name="Name"/>
          <p:cNvSpPr/>
          <p:nvPr/>
        </p:nvSpPr>
        <p:spPr>
          <a:xfrm>
            <a:off x="2000830" y="6999613"/>
            <a:ext cx="1437878" cy="589843"/>
          </a:xfrm>
          <a:prstGeom prst="roundRect">
            <a:avLst>
              <a:gd name="adj" fmla="val 32297"/>
            </a:avLst>
          </a:pr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263" name="__str__"/>
          <p:cNvSpPr/>
          <p:nvPr/>
        </p:nvSpPr>
        <p:spPr>
          <a:xfrm>
            <a:off x="5760891" y="5609467"/>
            <a:ext cx="2499057" cy="589843"/>
          </a:xfrm>
          <a:prstGeom prst="roundRect">
            <a:avLst>
              <a:gd name="adj" fmla="val 32297"/>
            </a:avLst>
          </a:prstGeom>
          <a:blipFill>
            <a:blip r:embed="rId10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__str__</a:t>
            </a:r>
          </a:p>
        </p:txBody>
      </p:sp>
      <p:sp>
        <p:nvSpPr>
          <p:cNvPr id="264" name="__str__"/>
          <p:cNvSpPr/>
          <p:nvPr/>
        </p:nvSpPr>
        <p:spPr>
          <a:xfrm>
            <a:off x="5760891" y="7741117"/>
            <a:ext cx="2499057" cy="589843"/>
          </a:xfrm>
          <a:prstGeom prst="roundRect">
            <a:avLst>
              <a:gd name="adj" fmla="val 32297"/>
            </a:avLst>
          </a:prstGeom>
          <a:blipFill>
            <a:blip r:embed="rId11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__str__</a:t>
            </a:r>
          </a:p>
        </p:txBody>
      </p:sp>
      <p:sp>
        <p:nvSpPr>
          <p:cNvPr id="265" name="Overriding init functions (and calling in there super().__init__()"/>
          <p:cNvSpPr/>
          <p:nvPr/>
        </p:nvSpPr>
        <p:spPr>
          <a:xfrm>
            <a:off x="8057660" y="5764939"/>
            <a:ext cx="4620023" cy="1535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21" y="0"/>
                </a:moveTo>
                <a:cubicBezTo>
                  <a:pt x="6377" y="0"/>
                  <a:pt x="6099" y="836"/>
                  <a:pt x="6099" y="1870"/>
                </a:cubicBezTo>
                <a:lnTo>
                  <a:pt x="6099" y="12993"/>
                </a:lnTo>
                <a:lnTo>
                  <a:pt x="0" y="21600"/>
                </a:lnTo>
                <a:lnTo>
                  <a:pt x="15354" y="18173"/>
                </a:lnTo>
                <a:lnTo>
                  <a:pt x="20978" y="18173"/>
                </a:lnTo>
                <a:cubicBezTo>
                  <a:pt x="21322" y="18173"/>
                  <a:pt x="21600" y="17332"/>
                  <a:pt x="21600" y="16298"/>
                </a:cubicBezTo>
                <a:lnTo>
                  <a:pt x="21600" y="1870"/>
                </a:lnTo>
                <a:cubicBezTo>
                  <a:pt x="21600" y="836"/>
                  <a:pt x="21322" y="0"/>
                  <a:pt x="20978" y="0"/>
                </a:cubicBezTo>
                <a:lnTo>
                  <a:pt x="6721" y="0"/>
                </a:lnTo>
                <a:close/>
              </a:path>
            </a:pathLst>
          </a:custGeom>
          <a:blipFill>
            <a:blip r:embed="rId12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Overriding init functions (and calling in there super().__init__()</a:t>
            </a:r>
          </a:p>
        </p:txBody>
      </p:sp>
      <p:sp>
        <p:nvSpPr>
          <p:cNvPr id="266" name="Overriding functions"/>
          <p:cNvSpPr/>
          <p:nvPr/>
        </p:nvSpPr>
        <p:spPr>
          <a:xfrm>
            <a:off x="8178940" y="7702832"/>
            <a:ext cx="3908823" cy="501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13" y="0"/>
                </a:moveTo>
                <a:cubicBezTo>
                  <a:pt x="3607" y="0"/>
                  <a:pt x="3279" y="2561"/>
                  <a:pt x="3279" y="5729"/>
                </a:cubicBezTo>
                <a:lnTo>
                  <a:pt x="3279" y="12057"/>
                </a:lnTo>
                <a:lnTo>
                  <a:pt x="0" y="18966"/>
                </a:lnTo>
                <a:lnTo>
                  <a:pt x="3671" y="20865"/>
                </a:lnTo>
                <a:cubicBezTo>
                  <a:pt x="3775" y="21300"/>
                  <a:pt x="3887" y="21600"/>
                  <a:pt x="4013" y="21600"/>
                </a:cubicBezTo>
                <a:lnTo>
                  <a:pt x="20865" y="21600"/>
                </a:lnTo>
                <a:cubicBezTo>
                  <a:pt x="21272" y="21600"/>
                  <a:pt x="21600" y="19039"/>
                  <a:pt x="21600" y="15871"/>
                </a:cubicBezTo>
                <a:lnTo>
                  <a:pt x="21600" y="5729"/>
                </a:lnTo>
                <a:cubicBezTo>
                  <a:pt x="21600" y="2561"/>
                  <a:pt x="21272" y="0"/>
                  <a:pt x="20865" y="0"/>
                </a:cubicBezTo>
                <a:lnTo>
                  <a:pt x="4013" y="0"/>
                </a:lnTo>
                <a:close/>
              </a:path>
            </a:pathLst>
          </a:custGeom>
          <a:blipFill>
            <a:blip r:embed="rId13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Overriding functions</a:t>
            </a:r>
          </a:p>
        </p:txBody>
      </p:sp>
      <p:grpSp>
        <p:nvGrpSpPr>
          <p:cNvPr id="269" name="Group"/>
          <p:cNvGrpSpPr/>
          <p:nvPr/>
        </p:nvGrpSpPr>
        <p:grpSpPr>
          <a:xfrm>
            <a:off x="6601069" y="5584067"/>
            <a:ext cx="818700" cy="832170"/>
            <a:chOff x="0" y="0"/>
            <a:chExt cx="818698" cy="832168"/>
          </a:xfrm>
        </p:grpSpPr>
        <p:sp>
          <p:nvSpPr>
            <p:cNvPr id="267" name="Line"/>
            <p:cNvSpPr/>
            <p:nvPr/>
          </p:nvSpPr>
          <p:spPr>
            <a:xfrm flipV="1">
              <a:off x="0" y="13470"/>
              <a:ext cx="818699" cy="818699"/>
            </a:xfrm>
            <a:prstGeom prst="line">
              <a:avLst/>
            </a:prstGeom>
            <a:noFill/>
            <a:ln w="63500" cap="flat">
              <a:solidFill>
                <a:srgbClr val="FD2F0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68" name="Line"/>
            <p:cNvSpPr/>
            <p:nvPr/>
          </p:nvSpPr>
          <p:spPr>
            <a:xfrm flipH="1" flipV="1">
              <a:off x="0" y="0"/>
              <a:ext cx="818699" cy="818699"/>
            </a:xfrm>
            <a:prstGeom prst="line">
              <a:avLst/>
            </a:prstGeom>
            <a:noFill/>
            <a:ln w="63500" cap="flat">
              <a:solidFill>
                <a:srgbClr val="FD2F0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2"/>
      <p:bldP build="whole" bldLvl="1" animBg="1" rev="0" advAuto="0" spid="269" grpId="3"/>
      <p:bldP build="whole" bldLvl="1" animBg="1" rev="0" advAuto="0" spid="26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MVB 2.11"/>
          <p:cNvSpPr txBox="1"/>
          <p:nvPr/>
        </p:nvSpPr>
        <p:spPr>
          <a:xfrm>
            <a:off x="4182566" y="5671901"/>
            <a:ext cx="4639668" cy="1384301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MVB 2.11</a:t>
            </a:r>
          </a:p>
        </p:txBody>
      </p:sp>
      <p:sp>
        <p:nvSpPr>
          <p:cNvPr id="125" name="from 1 PM to 5 PM"/>
          <p:cNvSpPr txBox="1"/>
          <p:nvPr/>
        </p:nvSpPr>
        <p:spPr>
          <a:xfrm>
            <a:off x="2188227" y="7230533"/>
            <a:ext cx="8628346" cy="1384317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8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+mn-lt"/>
                <a:ea typeface="+mn-ea"/>
                <a:cs typeface="+mn-cs"/>
                <a:sym typeface="Helvetica Light"/>
              </a:rPr>
              <a:t>from</a:t>
            </a:r>
            <a:r>
              <a:t> 1 PM 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to</a:t>
            </a:r>
            <a:r>
              <a:t> 5 PM</a:t>
            </a:r>
          </a:p>
        </p:txBody>
      </p:sp>
      <p:sp>
        <p:nvSpPr>
          <p:cNvPr id="126" name="Additional Drop-in"/>
          <p:cNvSpPr txBox="1"/>
          <p:nvPr/>
        </p:nvSpPr>
        <p:spPr>
          <a:xfrm>
            <a:off x="1878576" y="1935461"/>
            <a:ext cx="8974535" cy="1320801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Additional Drop-in</a:t>
            </a:r>
          </a:p>
        </p:txBody>
      </p:sp>
      <p:sp>
        <p:nvSpPr>
          <p:cNvPr id="127" name="Today, Nov 13"/>
          <p:cNvSpPr txBox="1"/>
          <p:nvPr/>
        </p:nvSpPr>
        <p:spPr>
          <a:xfrm>
            <a:off x="3044279" y="4113268"/>
            <a:ext cx="6916242" cy="1384301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Today, Nov 13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What are classes?"/>
          <p:cNvSpPr txBox="1"/>
          <p:nvPr/>
        </p:nvSpPr>
        <p:spPr>
          <a:xfrm>
            <a:off x="3132277" y="476249"/>
            <a:ext cx="6740246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pPr/>
            <a:r>
              <a:t>What are classes?</a:t>
            </a:r>
          </a:p>
        </p:txBody>
      </p:sp>
      <p:sp>
        <p:nvSpPr>
          <p:cNvPr id="130" name="Variables"/>
          <p:cNvSpPr/>
          <p:nvPr/>
        </p:nvSpPr>
        <p:spPr>
          <a:xfrm>
            <a:off x="1983332" y="3685415"/>
            <a:ext cx="2499057" cy="589843"/>
          </a:xfrm>
          <a:prstGeom prst="roundRect">
            <a:avLst>
              <a:gd name="adj" fmla="val 32297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Variables</a:t>
            </a:r>
          </a:p>
        </p:txBody>
      </p:sp>
      <p:sp>
        <p:nvSpPr>
          <p:cNvPr id="131" name="Functions"/>
          <p:cNvSpPr/>
          <p:nvPr/>
        </p:nvSpPr>
        <p:spPr>
          <a:xfrm>
            <a:off x="8867120" y="3685415"/>
            <a:ext cx="2499057" cy="589843"/>
          </a:xfrm>
          <a:prstGeom prst="roundRect">
            <a:avLst>
              <a:gd name="adj" fmla="val 32297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Functions</a:t>
            </a:r>
          </a:p>
        </p:txBody>
      </p:sp>
      <p:sp>
        <p:nvSpPr>
          <p:cNvPr id="132" name="Usually we think of variables and functions as separate entities."/>
          <p:cNvSpPr txBox="1"/>
          <p:nvPr/>
        </p:nvSpPr>
        <p:spPr>
          <a:xfrm>
            <a:off x="889729" y="2414532"/>
            <a:ext cx="1160467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Usually we think of variables and functions as separate entities.</a:t>
            </a:r>
          </a:p>
        </p:txBody>
      </p:sp>
      <p:grpSp>
        <p:nvGrpSpPr>
          <p:cNvPr id="136" name="Group"/>
          <p:cNvGrpSpPr/>
          <p:nvPr/>
        </p:nvGrpSpPr>
        <p:grpSpPr>
          <a:xfrm>
            <a:off x="1831494" y="5174329"/>
            <a:ext cx="2802678" cy="2141284"/>
            <a:chOff x="0" y="0"/>
            <a:chExt cx="2802676" cy="2141282"/>
          </a:xfrm>
        </p:grpSpPr>
        <p:pic>
          <p:nvPicPr>
            <p:cNvPr id="13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37828" r="0" b="27569"/>
            <a:stretch>
              <a:fillRect/>
            </a:stretch>
          </p:blipFill>
          <p:spPr>
            <a:xfrm>
              <a:off x="19363" y="0"/>
              <a:ext cx="1990837" cy="4731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3902" b="15412"/>
            <a:stretch>
              <a:fillRect/>
            </a:stretch>
          </p:blipFill>
          <p:spPr>
            <a:xfrm>
              <a:off x="0" y="1607383"/>
              <a:ext cx="2802677" cy="533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6618" y="810686"/>
              <a:ext cx="1876216" cy="4894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0" name="Group"/>
          <p:cNvGrpSpPr/>
          <p:nvPr/>
        </p:nvGrpSpPr>
        <p:grpSpPr>
          <a:xfrm>
            <a:off x="8881263" y="5124188"/>
            <a:ext cx="2470772" cy="2140617"/>
            <a:chOff x="0" y="0"/>
            <a:chExt cx="2470770" cy="2140615"/>
          </a:xfrm>
        </p:grpSpPr>
        <p:pic>
          <p:nvPicPr>
            <p:cNvPr id="137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081467" cy="5466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840050"/>
              <a:ext cx="2081530" cy="4730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1708230"/>
              <a:ext cx="2470771" cy="432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1" name="Functions for tuple:…"/>
          <p:cNvSpPr/>
          <p:nvPr/>
        </p:nvSpPr>
        <p:spPr>
          <a:xfrm>
            <a:off x="3946382" y="3327800"/>
            <a:ext cx="4616451" cy="2705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85" y="0"/>
                </a:moveTo>
                <a:cubicBezTo>
                  <a:pt x="5622" y="0"/>
                  <a:pt x="5409" y="363"/>
                  <a:pt x="5409" y="811"/>
                </a:cubicBezTo>
                <a:lnTo>
                  <a:pt x="5409" y="6922"/>
                </a:lnTo>
                <a:lnTo>
                  <a:pt x="0" y="21600"/>
                </a:lnTo>
                <a:lnTo>
                  <a:pt x="6811" y="9634"/>
                </a:lnTo>
                <a:lnTo>
                  <a:pt x="21125" y="9634"/>
                </a:lnTo>
                <a:cubicBezTo>
                  <a:pt x="21387" y="9634"/>
                  <a:pt x="21600" y="9271"/>
                  <a:pt x="21600" y="8823"/>
                </a:cubicBezTo>
                <a:lnTo>
                  <a:pt x="21600" y="811"/>
                </a:lnTo>
                <a:cubicBezTo>
                  <a:pt x="21600" y="363"/>
                  <a:pt x="21387" y="0"/>
                  <a:pt x="21125" y="0"/>
                </a:cubicBezTo>
                <a:lnTo>
                  <a:pt x="5885" y="0"/>
                </a:lnTo>
                <a:close/>
              </a:path>
            </a:pathLst>
          </a:custGeom>
          <a:blipFill>
            <a:blip r:embed="rId10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Functions for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tuple</a:t>
            </a:r>
            <a:r>
              <a:t>:</a:t>
            </a:r>
          </a:p>
          <a:p>
            <a:pPr lvl="1" algn="l">
              <a:defRPr sz="2400">
                <a:solidFill>
                  <a:srgbClr val="FFFFFF"/>
                </a:solidFill>
              </a:defRPr>
            </a:pPr>
            <a:r>
              <a:t>c.count()</a:t>
            </a:r>
          </a:p>
          <a:p>
            <a:pPr lvl="1" algn="l">
              <a:defRPr sz="2400">
                <a:solidFill>
                  <a:srgbClr val="FFFFFF"/>
                </a:solidFill>
              </a:defRPr>
            </a:pPr>
            <a:r>
              <a:t>c.index()</a:t>
            </a:r>
          </a:p>
        </p:txBody>
      </p:sp>
      <p:sp>
        <p:nvSpPr>
          <p:cNvPr id="142" name="Functions for list:…"/>
          <p:cNvSpPr/>
          <p:nvPr/>
        </p:nvSpPr>
        <p:spPr>
          <a:xfrm>
            <a:off x="4573299" y="4789499"/>
            <a:ext cx="3942557" cy="4671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931" y="0"/>
                </a:moveTo>
                <a:cubicBezTo>
                  <a:pt x="3623" y="0"/>
                  <a:pt x="3372" y="211"/>
                  <a:pt x="3372" y="472"/>
                </a:cubicBezTo>
                <a:lnTo>
                  <a:pt x="3372" y="9942"/>
                </a:lnTo>
                <a:lnTo>
                  <a:pt x="0" y="10694"/>
                </a:lnTo>
                <a:lnTo>
                  <a:pt x="3372" y="11449"/>
                </a:lnTo>
                <a:lnTo>
                  <a:pt x="3372" y="21130"/>
                </a:lnTo>
                <a:cubicBezTo>
                  <a:pt x="3372" y="21390"/>
                  <a:pt x="3623" y="21600"/>
                  <a:pt x="3931" y="21600"/>
                </a:cubicBezTo>
                <a:lnTo>
                  <a:pt x="21041" y="21600"/>
                </a:lnTo>
                <a:cubicBezTo>
                  <a:pt x="21349" y="21600"/>
                  <a:pt x="21600" y="21390"/>
                  <a:pt x="21600" y="21130"/>
                </a:cubicBezTo>
                <a:lnTo>
                  <a:pt x="21600" y="472"/>
                </a:lnTo>
                <a:cubicBezTo>
                  <a:pt x="21600" y="211"/>
                  <a:pt x="21349" y="0"/>
                  <a:pt x="21041" y="0"/>
                </a:cubicBezTo>
                <a:lnTo>
                  <a:pt x="3931" y="0"/>
                </a:lnTo>
                <a:close/>
              </a:path>
            </a:pathLst>
          </a:custGeom>
          <a:blipFill>
            <a:blip r:embed="rId11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Functions for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list</a:t>
            </a:r>
            <a:r>
              <a:t>:</a:t>
            </a:r>
          </a:p>
          <a:p>
            <a:pPr lvl="1" algn="l">
              <a:defRPr sz="2400">
                <a:solidFill>
                  <a:srgbClr val="FFFFFF"/>
                </a:solidFill>
              </a:defRPr>
            </a:pPr>
            <a:r>
              <a:t>d.count()</a:t>
            </a:r>
          </a:p>
          <a:p>
            <a:pPr lvl="1" algn="l">
              <a:defRPr sz="2400">
                <a:solidFill>
                  <a:srgbClr val="FFFFFF"/>
                </a:solidFill>
              </a:defRPr>
            </a:pPr>
            <a:r>
              <a:t>d.index()</a:t>
            </a:r>
          </a:p>
          <a:p>
            <a:pPr lvl="1" algn="l">
              <a:defRPr sz="2400">
                <a:solidFill>
                  <a:srgbClr val="FFFFFF"/>
                </a:solidFill>
              </a:defRPr>
            </a:pPr>
            <a:r>
              <a:t>d.append() </a:t>
            </a:r>
          </a:p>
          <a:p>
            <a:pPr lvl="1" algn="l">
              <a:defRPr sz="2400">
                <a:solidFill>
                  <a:srgbClr val="FFFFFF"/>
                </a:solidFill>
              </a:defRPr>
            </a:pPr>
            <a:r>
              <a:t>d.extend()</a:t>
            </a:r>
          </a:p>
          <a:p>
            <a:pPr lvl="1" algn="l">
              <a:defRPr sz="2400">
                <a:solidFill>
                  <a:srgbClr val="FFFFFF"/>
                </a:solidFill>
              </a:defRPr>
            </a:pPr>
            <a:r>
              <a:t>d.insert()</a:t>
            </a:r>
          </a:p>
          <a:p>
            <a:pPr lvl="1" algn="l">
              <a:defRPr sz="2400">
                <a:solidFill>
                  <a:srgbClr val="FFFFFF"/>
                </a:solidFill>
              </a:defRPr>
            </a:pPr>
            <a:r>
              <a:t>d.remove()</a:t>
            </a:r>
          </a:p>
          <a:p>
            <a:pPr lvl="1" algn="l">
              <a:defRPr sz="2400">
                <a:solidFill>
                  <a:srgbClr val="FFFFFF"/>
                </a:solidFill>
              </a:defRPr>
            </a:pPr>
            <a:r>
              <a:t>d.pop()</a:t>
            </a:r>
          </a:p>
          <a:p>
            <a:pPr lvl="1" algn="l">
              <a:defRPr sz="2400">
                <a:solidFill>
                  <a:srgbClr val="FFFFFF"/>
                </a:solidFill>
              </a:defRPr>
            </a:pPr>
            <a:r>
              <a:t>d.clear()</a:t>
            </a:r>
          </a:p>
          <a:p>
            <a:pPr lvl="1" algn="l">
              <a:defRPr sz="2400">
                <a:solidFill>
                  <a:srgbClr val="FFFFFF"/>
                </a:solidFill>
              </a:defRPr>
            </a:pPr>
            <a:r>
              <a:t>d.sort()</a:t>
            </a:r>
          </a:p>
          <a:p>
            <a:pPr lvl="1" algn="l">
              <a:defRPr sz="2400">
                <a:solidFill>
                  <a:srgbClr val="FFFFFF"/>
                </a:solidFill>
              </a:defRPr>
            </a:pPr>
            <a:r>
              <a:t>d.reverse()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6" grpId="4"/>
      <p:bldP build="whole" bldLvl="1" animBg="1" rev="0" advAuto="0" spid="142" grpId="7"/>
      <p:bldP build="whole" bldLvl="1" animBg="1" rev="0" advAuto="0" spid="131" grpId="3"/>
      <p:bldP build="whole" bldLvl="1" animBg="1" rev="0" advAuto="0" spid="141" grpId="6"/>
      <p:bldP build="whole" bldLvl="1" animBg="1" rev="0" advAuto="0" spid="130" grpId="2"/>
      <p:bldP build="whole" bldLvl="1" animBg="1" rev="0" advAuto="0" spid="132" grpId="1"/>
      <p:bldP build="whole" bldLvl="1" animBg="1" rev="0" advAuto="0" spid="140" grpId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at are classes?"/>
          <p:cNvSpPr txBox="1"/>
          <p:nvPr/>
        </p:nvSpPr>
        <p:spPr>
          <a:xfrm>
            <a:off x="3132277" y="476249"/>
            <a:ext cx="6740246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pPr/>
            <a:r>
              <a:t>What are classes?</a:t>
            </a:r>
          </a:p>
        </p:txBody>
      </p:sp>
      <p:sp>
        <p:nvSpPr>
          <p:cNvPr id="145" name="Variables"/>
          <p:cNvSpPr/>
          <p:nvPr/>
        </p:nvSpPr>
        <p:spPr>
          <a:xfrm>
            <a:off x="1983332" y="3685415"/>
            <a:ext cx="2499057" cy="589843"/>
          </a:xfrm>
          <a:prstGeom prst="roundRect">
            <a:avLst>
              <a:gd name="adj" fmla="val 32297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Variables</a:t>
            </a:r>
          </a:p>
        </p:txBody>
      </p:sp>
      <p:sp>
        <p:nvSpPr>
          <p:cNvPr id="146" name="Functions"/>
          <p:cNvSpPr/>
          <p:nvPr/>
        </p:nvSpPr>
        <p:spPr>
          <a:xfrm>
            <a:off x="8867120" y="3685415"/>
            <a:ext cx="2499057" cy="589843"/>
          </a:xfrm>
          <a:prstGeom prst="roundRect">
            <a:avLst>
              <a:gd name="adj" fmla="val 32297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Functions</a:t>
            </a:r>
          </a:p>
        </p:txBody>
      </p:sp>
      <p:sp>
        <p:nvSpPr>
          <p:cNvPr id="147" name="Usually we think of variables and functions as separate entities."/>
          <p:cNvSpPr txBox="1"/>
          <p:nvPr/>
        </p:nvSpPr>
        <p:spPr>
          <a:xfrm>
            <a:off x="889729" y="2414532"/>
            <a:ext cx="1160467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Usually we think of variables and functions as separate entities.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37828" r="0" b="27569"/>
          <a:stretch>
            <a:fillRect/>
          </a:stretch>
        </p:blipFill>
        <p:spPr>
          <a:xfrm>
            <a:off x="1850857" y="5174329"/>
            <a:ext cx="1990838" cy="473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81263" y="5124188"/>
            <a:ext cx="2081468" cy="546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3902" b="15412"/>
          <a:stretch>
            <a:fillRect/>
          </a:stretch>
        </p:blipFill>
        <p:spPr>
          <a:xfrm>
            <a:off x="1831494" y="6781713"/>
            <a:ext cx="2802678" cy="53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08112" y="5985016"/>
            <a:ext cx="1876217" cy="489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1263" y="5964239"/>
            <a:ext cx="2081531" cy="473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881263" y="6832419"/>
            <a:ext cx="2470772" cy="432386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Functions for tuple:…"/>
          <p:cNvSpPr/>
          <p:nvPr/>
        </p:nvSpPr>
        <p:spPr>
          <a:xfrm>
            <a:off x="3946382" y="3327800"/>
            <a:ext cx="4616451" cy="2705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85" y="0"/>
                </a:moveTo>
                <a:cubicBezTo>
                  <a:pt x="5622" y="0"/>
                  <a:pt x="5409" y="363"/>
                  <a:pt x="5409" y="811"/>
                </a:cubicBezTo>
                <a:lnTo>
                  <a:pt x="5409" y="6922"/>
                </a:lnTo>
                <a:lnTo>
                  <a:pt x="0" y="21600"/>
                </a:lnTo>
                <a:lnTo>
                  <a:pt x="6811" y="9634"/>
                </a:lnTo>
                <a:lnTo>
                  <a:pt x="21125" y="9634"/>
                </a:lnTo>
                <a:cubicBezTo>
                  <a:pt x="21387" y="9634"/>
                  <a:pt x="21600" y="9271"/>
                  <a:pt x="21600" y="8823"/>
                </a:cubicBezTo>
                <a:lnTo>
                  <a:pt x="21600" y="811"/>
                </a:lnTo>
                <a:cubicBezTo>
                  <a:pt x="21600" y="363"/>
                  <a:pt x="21387" y="0"/>
                  <a:pt x="21125" y="0"/>
                </a:cubicBezTo>
                <a:lnTo>
                  <a:pt x="5885" y="0"/>
                </a:lnTo>
                <a:close/>
              </a:path>
            </a:pathLst>
          </a:custGeom>
          <a:blipFill>
            <a:blip r:embed="rId10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Functions for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tuple</a:t>
            </a:r>
            <a:r>
              <a:t>:</a:t>
            </a:r>
          </a:p>
          <a:p>
            <a:pPr lvl="1" algn="l">
              <a:defRPr sz="2400">
                <a:solidFill>
                  <a:srgbClr val="FFFFFF"/>
                </a:solidFill>
              </a:defRPr>
            </a:pPr>
            <a:r>
              <a:t>c.count()</a:t>
            </a:r>
          </a:p>
          <a:p>
            <a:pPr lvl="1" algn="l">
              <a:defRPr sz="2400">
                <a:solidFill>
                  <a:srgbClr val="FFFFFF"/>
                </a:solidFill>
              </a:defRPr>
            </a:pPr>
            <a:r>
              <a:t>c.index()</a:t>
            </a:r>
          </a:p>
        </p:txBody>
      </p:sp>
      <p:sp>
        <p:nvSpPr>
          <p:cNvPr id="155" name="Functions for str:…"/>
          <p:cNvSpPr/>
          <p:nvPr/>
        </p:nvSpPr>
        <p:spPr>
          <a:xfrm>
            <a:off x="3601352" y="4789499"/>
            <a:ext cx="4914504" cy="4671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426" y="0"/>
                </a:moveTo>
                <a:cubicBezTo>
                  <a:pt x="7178" y="0"/>
                  <a:pt x="6977" y="211"/>
                  <a:pt x="6977" y="472"/>
                </a:cubicBezTo>
                <a:lnTo>
                  <a:pt x="6977" y="2307"/>
                </a:lnTo>
                <a:lnTo>
                  <a:pt x="0" y="3059"/>
                </a:lnTo>
                <a:lnTo>
                  <a:pt x="6977" y="3811"/>
                </a:lnTo>
                <a:lnTo>
                  <a:pt x="6977" y="21130"/>
                </a:lnTo>
                <a:cubicBezTo>
                  <a:pt x="6977" y="21390"/>
                  <a:pt x="7178" y="21600"/>
                  <a:pt x="7426" y="21600"/>
                </a:cubicBezTo>
                <a:lnTo>
                  <a:pt x="21152" y="21600"/>
                </a:lnTo>
                <a:cubicBezTo>
                  <a:pt x="21399" y="21600"/>
                  <a:pt x="21600" y="21390"/>
                  <a:pt x="21600" y="21130"/>
                </a:cubicBezTo>
                <a:lnTo>
                  <a:pt x="21600" y="472"/>
                </a:lnTo>
                <a:cubicBezTo>
                  <a:pt x="21600" y="211"/>
                  <a:pt x="21399" y="0"/>
                  <a:pt x="21152" y="0"/>
                </a:cubicBezTo>
                <a:lnTo>
                  <a:pt x="7426" y="0"/>
                </a:lnTo>
                <a:close/>
              </a:path>
            </a:pathLst>
          </a:custGeom>
          <a:blipFill>
            <a:blip r:embed="rId11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 Functions for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str</a:t>
            </a:r>
            <a:r>
              <a:t>:</a:t>
            </a:r>
          </a:p>
          <a:p>
            <a:pPr lvl="1" algn="l">
              <a:defRPr sz="2400">
                <a:solidFill>
                  <a:srgbClr val="FFFFFF"/>
                </a:solidFill>
              </a:defRPr>
            </a:pPr>
            <a:r>
              <a:t>b.find()</a:t>
            </a:r>
          </a:p>
          <a:p>
            <a:pPr lvl="1" algn="l">
              <a:defRPr sz="2400">
                <a:solidFill>
                  <a:srgbClr val="FFFFFF"/>
                </a:solidFill>
              </a:defRPr>
            </a:pPr>
            <a:r>
              <a:t>b.capitalize()</a:t>
            </a:r>
          </a:p>
          <a:p>
            <a:pPr lvl="1" algn="l">
              <a:defRPr sz="2400">
                <a:solidFill>
                  <a:srgbClr val="FFFFFF"/>
                </a:solidFill>
              </a:defRPr>
            </a:pPr>
            <a:r>
              <a:t>b.isalpha() </a:t>
            </a:r>
          </a:p>
          <a:p>
            <a:pPr lvl="1" algn="l">
              <a:defRPr sz="2400">
                <a:solidFill>
                  <a:srgbClr val="FFFFFF"/>
                </a:solidFill>
              </a:defRPr>
            </a:pPr>
            <a:r>
              <a:t>.</a:t>
            </a:r>
          </a:p>
          <a:p>
            <a:pPr lvl="1" algn="l">
              <a:defRPr sz="2400">
                <a:solidFill>
                  <a:srgbClr val="FFFFFF"/>
                </a:solidFill>
              </a:defRPr>
            </a:pPr>
            <a:r>
              <a:t>.</a:t>
            </a:r>
          </a:p>
          <a:p>
            <a:pPr lvl="1" algn="l">
              <a:defRPr sz="2400">
                <a:solidFill>
                  <a:srgbClr val="FFFFFF"/>
                </a:solidFill>
              </a:defRPr>
            </a:pPr>
            <a:r>
              <a:t>.</a:t>
            </a:r>
          </a:p>
          <a:p>
            <a:pPr lvl="1" algn="l">
              <a:defRPr sz="2400">
                <a:solidFill>
                  <a:srgbClr val="FFFFFF"/>
                </a:solidFill>
              </a:defRPr>
            </a:pPr>
            <a:r>
              <a:t>many, many more.…</a:t>
            </a:r>
          </a:p>
          <a:p>
            <a:pPr lvl="1" algn="l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"/>
          <p:cNvSpPr/>
          <p:nvPr/>
        </p:nvSpPr>
        <p:spPr>
          <a:xfrm>
            <a:off x="3615316" y="3578475"/>
            <a:ext cx="6714847" cy="2596650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8" name="What are classes?"/>
          <p:cNvSpPr txBox="1"/>
          <p:nvPr/>
        </p:nvSpPr>
        <p:spPr>
          <a:xfrm>
            <a:off x="3132277" y="476249"/>
            <a:ext cx="6740246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pPr/>
            <a:r>
              <a:t>What are classes?</a:t>
            </a:r>
          </a:p>
        </p:txBody>
      </p:sp>
      <p:sp>
        <p:nvSpPr>
          <p:cNvPr id="159" name="Variables"/>
          <p:cNvSpPr/>
          <p:nvPr/>
        </p:nvSpPr>
        <p:spPr>
          <a:xfrm>
            <a:off x="4287720" y="4581879"/>
            <a:ext cx="2499057" cy="589842"/>
          </a:xfrm>
          <a:prstGeom prst="roundRect">
            <a:avLst>
              <a:gd name="adj" fmla="val 32297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Variables</a:t>
            </a:r>
          </a:p>
        </p:txBody>
      </p:sp>
      <p:sp>
        <p:nvSpPr>
          <p:cNvPr id="160" name="Functions"/>
          <p:cNvSpPr/>
          <p:nvPr/>
        </p:nvSpPr>
        <p:spPr>
          <a:xfrm>
            <a:off x="7091888" y="4581879"/>
            <a:ext cx="2499056" cy="589842"/>
          </a:xfrm>
          <a:prstGeom prst="roundRect">
            <a:avLst>
              <a:gd name="adj" fmla="val 32297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Functions</a:t>
            </a:r>
          </a:p>
        </p:txBody>
      </p:sp>
      <p:sp>
        <p:nvSpPr>
          <p:cNvPr id="161" name="A class could be seen as combing values and corresponding functions in one entity!"/>
          <p:cNvSpPr txBox="1"/>
          <p:nvPr/>
        </p:nvSpPr>
        <p:spPr>
          <a:xfrm>
            <a:off x="889729" y="2198632"/>
            <a:ext cx="11604674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A class could be seen as combing values and corresponding functions in one entity!</a:t>
            </a:r>
          </a:p>
        </p:txBody>
      </p:sp>
      <p:sp>
        <p:nvSpPr>
          <p:cNvPr id="162" name="Disclaimer: Note that the idea of classes (object orientated programming) is much more complex (inheritance, encapsulation, polymorphism, etc.)"/>
          <p:cNvSpPr txBox="1"/>
          <p:nvPr/>
        </p:nvSpPr>
        <p:spPr>
          <a:xfrm>
            <a:off x="454622" y="8388350"/>
            <a:ext cx="12095556" cy="83820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Disclaimer:</a:t>
            </a:r>
            <a:r>
              <a:t> Note that the idea of classes (object orientated programming) is much more complex (inheritance, encapsulation, polymorphism, etc.)</a:t>
            </a:r>
          </a:p>
        </p:txBody>
      </p:sp>
      <p:sp>
        <p:nvSpPr>
          <p:cNvPr id="163" name="MyOwnClass"/>
          <p:cNvSpPr/>
          <p:nvPr/>
        </p:nvSpPr>
        <p:spPr>
          <a:xfrm>
            <a:off x="5869276" y="3809244"/>
            <a:ext cx="2499057" cy="589843"/>
          </a:xfrm>
          <a:prstGeom prst="roundRect">
            <a:avLst>
              <a:gd name="adj" fmla="val 32297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/>
            <a:r>
              <a:t>MyOwnClass</a:t>
            </a:r>
          </a:p>
        </p:txBody>
      </p:sp>
      <p:grpSp>
        <p:nvGrpSpPr>
          <p:cNvPr id="166" name="Group"/>
          <p:cNvGrpSpPr/>
          <p:nvPr/>
        </p:nvGrpSpPr>
        <p:grpSpPr>
          <a:xfrm>
            <a:off x="2146929" y="6589767"/>
            <a:ext cx="5212343" cy="1206140"/>
            <a:chOff x="0" y="0"/>
            <a:chExt cx="5212342" cy="1206139"/>
          </a:xfrm>
        </p:grpSpPr>
        <p:pic>
          <p:nvPicPr>
            <p:cNvPr id="164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174706" cy="12061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5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713286" y="150903"/>
              <a:ext cx="2499057" cy="10300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7" name="Python is special: All build-in data types are “classes”!"/>
          <p:cNvSpPr/>
          <p:nvPr/>
        </p:nvSpPr>
        <p:spPr>
          <a:xfrm>
            <a:off x="6764636" y="6589767"/>
            <a:ext cx="5444729" cy="1206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275" y="0"/>
                </a:moveTo>
                <a:cubicBezTo>
                  <a:pt x="8053" y="0"/>
                  <a:pt x="7872" y="814"/>
                  <a:pt x="7872" y="1818"/>
                </a:cubicBezTo>
                <a:lnTo>
                  <a:pt x="7872" y="14980"/>
                </a:lnTo>
                <a:lnTo>
                  <a:pt x="0" y="18034"/>
                </a:lnTo>
                <a:lnTo>
                  <a:pt x="8016" y="21145"/>
                </a:lnTo>
                <a:cubicBezTo>
                  <a:pt x="8086" y="21419"/>
                  <a:pt x="8175" y="21600"/>
                  <a:pt x="8275" y="21600"/>
                </a:cubicBezTo>
                <a:lnTo>
                  <a:pt x="21197" y="21600"/>
                </a:lnTo>
                <a:cubicBezTo>
                  <a:pt x="21420" y="21600"/>
                  <a:pt x="21600" y="20786"/>
                  <a:pt x="21600" y="19782"/>
                </a:cubicBezTo>
                <a:lnTo>
                  <a:pt x="21600" y="1818"/>
                </a:lnTo>
                <a:cubicBezTo>
                  <a:pt x="21600" y="814"/>
                  <a:pt x="21420" y="0"/>
                  <a:pt x="21197" y="0"/>
                </a:cubicBezTo>
                <a:lnTo>
                  <a:pt x="8275" y="0"/>
                </a:lnTo>
                <a:close/>
              </a:path>
            </a:pathLst>
          </a:cu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Python is special: All build-in data types are “classes”!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3"/>
      <p:bldP build="whole" bldLvl="1" animBg="1" rev="0" advAuto="0" spid="162" grpId="4"/>
      <p:bldP build="whole" bldLvl="1" animBg="1" rev="0" advAuto="0" spid="166" grpId="2"/>
      <p:bldP build="whole" bldLvl="1" animBg="1" rev="0" advAuto="0" spid="16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et’s make our own class"/>
          <p:cNvSpPr txBox="1"/>
          <p:nvPr/>
        </p:nvSpPr>
        <p:spPr>
          <a:xfrm>
            <a:off x="1890318" y="476249"/>
            <a:ext cx="9224164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pPr/>
            <a:r>
              <a:t>Let’s make our own class</a:t>
            </a:r>
          </a:p>
        </p:txBody>
      </p:sp>
      <p:sp>
        <p:nvSpPr>
          <p:cNvPr id="170" name="Possible functions:…"/>
          <p:cNvSpPr txBox="1"/>
          <p:nvPr/>
        </p:nvSpPr>
        <p:spPr>
          <a:xfrm>
            <a:off x="4638060" y="5353462"/>
            <a:ext cx="5052103" cy="398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Possible functions: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algn="l">
              <a:defRPr sz="2800"/>
            </a:pPr>
          </a:p>
          <a:p>
            <a:pPr marL="345722" indent="-345722" algn="l">
              <a:buSzPct val="75000"/>
              <a:buChar char="-"/>
              <a:defRPr sz="2800"/>
            </a:pPr>
            <a:r>
              <a:t>get float value</a:t>
            </a:r>
          </a:p>
          <a:p>
            <a:pPr marL="345722" indent="-345722" algn="l">
              <a:buSzPct val="75000"/>
              <a:buChar char="-"/>
              <a:defRPr sz="2800"/>
            </a:pPr>
            <a:r>
              <a:t>print out nicely</a:t>
            </a:r>
          </a:p>
          <a:p>
            <a:pPr marL="345722" indent="-345722" algn="l">
              <a:buSzPct val="75000"/>
              <a:buChar char="-"/>
              <a:defRPr sz="2800"/>
            </a:pPr>
            <a:r>
              <a:t>get numerator</a:t>
            </a:r>
          </a:p>
          <a:p>
            <a:pPr marL="345722" indent="-345722" algn="l">
              <a:buSzPct val="75000"/>
              <a:buChar char="-"/>
              <a:defRPr sz="2800"/>
            </a:pPr>
            <a:r>
              <a:t>get denominator</a:t>
            </a:r>
          </a:p>
          <a:p>
            <a:pPr marL="345722" indent="-345722" algn="l">
              <a:buSzPct val="75000"/>
              <a:buChar char="-"/>
              <a:defRPr sz="2800"/>
            </a:pPr>
            <a:r>
              <a:t>get fraction from float</a:t>
            </a:r>
          </a:p>
          <a:p>
            <a:pPr marL="345722" indent="-345722" algn="l">
              <a:buSzPct val="75000"/>
              <a:buChar char="-"/>
              <a:defRPr sz="2800"/>
            </a:pPr>
            <a:r>
              <a:t>mathematical functions (addition, multiplication, …)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512298" y="2414529"/>
            <a:ext cx="11982105" cy="2728972"/>
            <a:chOff x="0" y="0"/>
            <a:chExt cx="11982103" cy="2728970"/>
          </a:xfrm>
        </p:grpSpPr>
        <p:sp>
          <p:nvSpPr>
            <p:cNvPr id="171" name="Example: We want to build a class that represents fractions."/>
            <p:cNvSpPr txBox="1"/>
            <p:nvPr/>
          </p:nvSpPr>
          <p:spPr>
            <a:xfrm>
              <a:off x="377430" y="-1"/>
              <a:ext cx="11604674" cy="5334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800"/>
              </a:pP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Example</a:t>
              </a:r>
              <a:r>
                <a:t>: We want to build a class that represents fractions.</a:t>
              </a:r>
            </a:p>
          </p:txBody>
        </p:sp>
        <p:grpSp>
          <p:nvGrpSpPr>
            <p:cNvPr id="175" name="Group"/>
            <p:cNvGrpSpPr/>
            <p:nvPr/>
          </p:nvGrpSpPr>
          <p:grpSpPr>
            <a:xfrm>
              <a:off x="0" y="1392184"/>
              <a:ext cx="11604674" cy="1336787"/>
              <a:chOff x="0" y="0"/>
              <a:chExt cx="11604673" cy="1336785"/>
            </a:xfrm>
          </p:grpSpPr>
          <p:sp>
            <p:nvSpPr>
              <p:cNvPr id="172" name="2"/>
              <p:cNvSpPr txBox="1"/>
              <p:nvPr/>
            </p:nvSpPr>
            <p:spPr>
              <a:xfrm>
                <a:off x="0" y="0"/>
                <a:ext cx="11604674" cy="533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800"/>
                </a:lvl1pPr>
              </a:lstStyle>
              <a:p>
                <a:pPr/>
                <a:r>
                  <a:t> 2</a:t>
                </a:r>
              </a:p>
            </p:txBody>
          </p:sp>
          <p:sp>
            <p:nvSpPr>
              <p:cNvPr id="173" name="3"/>
              <p:cNvSpPr txBox="1"/>
              <p:nvPr/>
            </p:nvSpPr>
            <p:spPr>
              <a:xfrm>
                <a:off x="0" y="803385"/>
                <a:ext cx="11604674" cy="533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800"/>
                </a:lvl1pPr>
              </a:lstStyle>
              <a:p>
                <a:pPr/>
                <a:r>
                  <a:t> 3</a:t>
                </a:r>
              </a:p>
            </p:txBody>
          </p:sp>
          <p:sp>
            <p:nvSpPr>
              <p:cNvPr id="174" name="Line"/>
              <p:cNvSpPr/>
              <p:nvPr/>
            </p:nvSpPr>
            <p:spPr>
              <a:xfrm>
                <a:off x="5355906" y="668392"/>
                <a:ext cx="127219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</p:grpSp>
      <p:sp>
        <p:nvSpPr>
          <p:cNvPr id="177" name="denominator"/>
          <p:cNvSpPr/>
          <p:nvPr/>
        </p:nvSpPr>
        <p:spPr>
          <a:xfrm>
            <a:off x="6961397" y="4093004"/>
            <a:ext cx="4278314" cy="1002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97" y="0"/>
                </a:moveTo>
                <a:cubicBezTo>
                  <a:pt x="8962" y="0"/>
                  <a:pt x="8770" y="816"/>
                  <a:pt x="8770" y="1821"/>
                </a:cubicBezTo>
                <a:lnTo>
                  <a:pt x="8770" y="14753"/>
                </a:lnTo>
                <a:lnTo>
                  <a:pt x="0" y="17916"/>
                </a:lnTo>
                <a:lnTo>
                  <a:pt x="8917" y="21138"/>
                </a:lnTo>
                <a:cubicBezTo>
                  <a:pt x="8992" y="21421"/>
                  <a:pt x="9089" y="21600"/>
                  <a:pt x="9197" y="21600"/>
                </a:cubicBezTo>
                <a:lnTo>
                  <a:pt x="21173" y="21600"/>
                </a:lnTo>
                <a:cubicBezTo>
                  <a:pt x="21409" y="21600"/>
                  <a:pt x="21600" y="20793"/>
                  <a:pt x="21600" y="19788"/>
                </a:cubicBezTo>
                <a:lnTo>
                  <a:pt x="21600" y="1821"/>
                </a:lnTo>
                <a:cubicBezTo>
                  <a:pt x="21600" y="816"/>
                  <a:pt x="21409" y="0"/>
                  <a:pt x="21173" y="0"/>
                </a:cubicBezTo>
                <a:lnTo>
                  <a:pt x="9197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denominator</a:t>
            </a:r>
          </a:p>
        </p:txBody>
      </p:sp>
      <p:sp>
        <p:nvSpPr>
          <p:cNvPr id="178" name="numerator"/>
          <p:cNvSpPr/>
          <p:nvPr/>
        </p:nvSpPr>
        <p:spPr>
          <a:xfrm>
            <a:off x="1878215" y="3400666"/>
            <a:ext cx="4185048" cy="1002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6" y="0"/>
                </a:moveTo>
                <a:cubicBezTo>
                  <a:pt x="196" y="0"/>
                  <a:pt x="0" y="816"/>
                  <a:pt x="0" y="1821"/>
                </a:cubicBezTo>
                <a:lnTo>
                  <a:pt x="0" y="19788"/>
                </a:lnTo>
                <a:cubicBezTo>
                  <a:pt x="0" y="20793"/>
                  <a:pt x="196" y="21600"/>
                  <a:pt x="436" y="21600"/>
                </a:cubicBezTo>
                <a:lnTo>
                  <a:pt x="12679" y="21600"/>
                </a:lnTo>
                <a:cubicBezTo>
                  <a:pt x="12920" y="21600"/>
                  <a:pt x="13116" y="20793"/>
                  <a:pt x="13116" y="19788"/>
                </a:cubicBezTo>
                <a:lnTo>
                  <a:pt x="13116" y="17420"/>
                </a:lnTo>
                <a:lnTo>
                  <a:pt x="21600" y="13779"/>
                </a:lnTo>
                <a:lnTo>
                  <a:pt x="13116" y="10138"/>
                </a:lnTo>
                <a:lnTo>
                  <a:pt x="13116" y="1821"/>
                </a:lnTo>
                <a:cubicBezTo>
                  <a:pt x="13116" y="816"/>
                  <a:pt x="12920" y="0"/>
                  <a:pt x="12679" y="0"/>
                </a:cubicBezTo>
                <a:lnTo>
                  <a:pt x="436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numerator</a:t>
            </a:r>
          </a:p>
        </p:txBody>
      </p:sp>
      <p:sp>
        <p:nvSpPr>
          <p:cNvPr id="179" name="class specific…"/>
          <p:cNvSpPr/>
          <p:nvPr/>
        </p:nvSpPr>
        <p:spPr>
          <a:xfrm>
            <a:off x="905252" y="6845910"/>
            <a:ext cx="3365501" cy="1002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3" y="0"/>
                </a:moveTo>
                <a:cubicBezTo>
                  <a:pt x="243" y="0"/>
                  <a:pt x="0" y="816"/>
                  <a:pt x="0" y="1821"/>
                </a:cubicBezTo>
                <a:lnTo>
                  <a:pt x="0" y="19788"/>
                </a:lnTo>
                <a:cubicBezTo>
                  <a:pt x="0" y="20793"/>
                  <a:pt x="243" y="21600"/>
                  <a:pt x="543" y="21600"/>
                </a:cubicBezTo>
                <a:lnTo>
                  <a:pt x="15767" y="21600"/>
                </a:lnTo>
                <a:cubicBezTo>
                  <a:pt x="16066" y="21600"/>
                  <a:pt x="16310" y="20793"/>
                  <a:pt x="16310" y="19788"/>
                </a:cubicBezTo>
                <a:lnTo>
                  <a:pt x="16310" y="17796"/>
                </a:lnTo>
                <a:lnTo>
                  <a:pt x="21600" y="14155"/>
                </a:lnTo>
                <a:lnTo>
                  <a:pt x="16310" y="10514"/>
                </a:lnTo>
                <a:lnTo>
                  <a:pt x="16310" y="1821"/>
                </a:lnTo>
                <a:cubicBezTo>
                  <a:pt x="16310" y="816"/>
                  <a:pt x="16066" y="0"/>
                  <a:pt x="15767" y="0"/>
                </a:cubicBezTo>
                <a:lnTo>
                  <a:pt x="543" y="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class specific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2"/>
      <p:bldP build="whole" bldLvl="1" animBg="1" rev="0" advAuto="0" spid="176" grpId="1"/>
      <p:bldP build="whole" bldLvl="1" animBg="1" rev="0" advAuto="0" spid="177" grpId="3"/>
      <p:bldP build="whole" bldLvl="1" animBg="1" rev="0" advAuto="0" spid="179" grpId="5"/>
      <p:bldP build="whole" bldLvl="1" animBg="1" rev="0" advAuto="0" spid="170" grpId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Make your own class"/>
          <p:cNvSpPr txBox="1"/>
          <p:nvPr/>
        </p:nvSpPr>
        <p:spPr>
          <a:xfrm>
            <a:off x="2628341" y="476249"/>
            <a:ext cx="7748118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pPr/>
            <a:r>
              <a:t>Make your own class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7110" y="1720850"/>
            <a:ext cx="7023101" cy="803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init functions is called every time we initiate a variable of this class"/>
          <p:cNvSpPr/>
          <p:nvPr/>
        </p:nvSpPr>
        <p:spPr>
          <a:xfrm>
            <a:off x="6194875" y="1725048"/>
            <a:ext cx="6722270" cy="740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686" y="0"/>
                </a:moveTo>
                <a:cubicBezTo>
                  <a:pt x="6450" y="0"/>
                  <a:pt x="6259" y="1734"/>
                  <a:pt x="6259" y="3880"/>
                </a:cubicBezTo>
                <a:lnTo>
                  <a:pt x="6259" y="14605"/>
                </a:lnTo>
                <a:lnTo>
                  <a:pt x="0" y="20627"/>
                </a:lnTo>
                <a:lnTo>
                  <a:pt x="6502" y="21195"/>
                </a:lnTo>
                <a:cubicBezTo>
                  <a:pt x="6559" y="21442"/>
                  <a:pt x="6619" y="21600"/>
                  <a:pt x="6686" y="21600"/>
                </a:cubicBezTo>
                <a:lnTo>
                  <a:pt x="21172" y="21600"/>
                </a:lnTo>
                <a:cubicBezTo>
                  <a:pt x="21408" y="21600"/>
                  <a:pt x="21600" y="19866"/>
                  <a:pt x="21600" y="17720"/>
                </a:cubicBezTo>
                <a:lnTo>
                  <a:pt x="21600" y="3880"/>
                </a:lnTo>
                <a:cubicBezTo>
                  <a:pt x="21600" y="1734"/>
                  <a:pt x="21408" y="0"/>
                  <a:pt x="21172" y="0"/>
                </a:cubicBezTo>
                <a:lnTo>
                  <a:pt x="6686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init functions is called every time we initiate a variable of this class</a:t>
            </a:r>
          </a:p>
        </p:txBody>
      </p:sp>
      <p:sp>
        <p:nvSpPr>
          <p:cNvPr id="184" name="variables of the class"/>
          <p:cNvSpPr/>
          <p:nvPr/>
        </p:nvSpPr>
        <p:spPr>
          <a:xfrm>
            <a:off x="461339" y="2223334"/>
            <a:ext cx="3267870" cy="695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59" y="0"/>
                </a:moveTo>
                <a:cubicBezTo>
                  <a:pt x="250" y="0"/>
                  <a:pt x="0" y="1177"/>
                  <a:pt x="0" y="2626"/>
                </a:cubicBezTo>
                <a:lnTo>
                  <a:pt x="0" y="18974"/>
                </a:lnTo>
                <a:cubicBezTo>
                  <a:pt x="0" y="20423"/>
                  <a:pt x="250" y="21600"/>
                  <a:pt x="559" y="21600"/>
                </a:cubicBezTo>
                <a:lnTo>
                  <a:pt x="16238" y="21600"/>
                </a:lnTo>
                <a:cubicBezTo>
                  <a:pt x="16371" y="21600"/>
                  <a:pt x="16488" y="21348"/>
                  <a:pt x="16584" y="20984"/>
                </a:cubicBezTo>
                <a:lnTo>
                  <a:pt x="21600" y="17692"/>
                </a:lnTo>
                <a:lnTo>
                  <a:pt x="16797" y="14548"/>
                </a:lnTo>
                <a:lnTo>
                  <a:pt x="16797" y="2626"/>
                </a:lnTo>
                <a:cubicBezTo>
                  <a:pt x="16797" y="1177"/>
                  <a:pt x="16546" y="0"/>
                  <a:pt x="16238" y="0"/>
                </a:cubicBezTo>
                <a:lnTo>
                  <a:pt x="559" y="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variables of the class</a:t>
            </a:r>
          </a:p>
        </p:txBody>
      </p:sp>
      <p:sp>
        <p:nvSpPr>
          <p:cNvPr id="185" name="“self” is a reference to the current instantiation"/>
          <p:cNvSpPr/>
          <p:nvPr/>
        </p:nvSpPr>
        <p:spPr>
          <a:xfrm>
            <a:off x="5269303" y="4039393"/>
            <a:ext cx="6814345" cy="756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21" y="0"/>
                </a:moveTo>
                <a:cubicBezTo>
                  <a:pt x="8887" y="0"/>
                  <a:pt x="8699" y="1696"/>
                  <a:pt x="8699" y="3794"/>
                </a:cubicBezTo>
                <a:lnTo>
                  <a:pt x="8699" y="7023"/>
                </a:lnTo>
                <a:lnTo>
                  <a:pt x="0" y="11553"/>
                </a:lnTo>
                <a:lnTo>
                  <a:pt x="8699" y="16073"/>
                </a:lnTo>
                <a:lnTo>
                  <a:pt x="8699" y="17806"/>
                </a:lnTo>
                <a:cubicBezTo>
                  <a:pt x="8699" y="19904"/>
                  <a:pt x="8887" y="21600"/>
                  <a:pt x="9121" y="21600"/>
                </a:cubicBezTo>
                <a:lnTo>
                  <a:pt x="21179" y="21600"/>
                </a:lnTo>
                <a:cubicBezTo>
                  <a:pt x="21412" y="21600"/>
                  <a:pt x="21600" y="19904"/>
                  <a:pt x="21600" y="17806"/>
                </a:cubicBezTo>
                <a:lnTo>
                  <a:pt x="21600" y="3794"/>
                </a:lnTo>
                <a:cubicBezTo>
                  <a:pt x="21600" y="1696"/>
                  <a:pt x="21412" y="0"/>
                  <a:pt x="21179" y="0"/>
                </a:cubicBezTo>
                <a:lnTo>
                  <a:pt x="9121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“self” is a reference to the current instantiation</a:t>
            </a:r>
          </a:p>
        </p:txBody>
      </p:sp>
      <p:sp>
        <p:nvSpPr>
          <p:cNvPr id="186" name="We can define functions for this class"/>
          <p:cNvSpPr/>
          <p:nvPr/>
        </p:nvSpPr>
        <p:spPr>
          <a:xfrm>
            <a:off x="360731" y="3353275"/>
            <a:ext cx="3121423" cy="1002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5" y="0"/>
                </a:moveTo>
                <a:cubicBezTo>
                  <a:pt x="262" y="0"/>
                  <a:pt x="0" y="816"/>
                  <a:pt x="0" y="1821"/>
                </a:cubicBezTo>
                <a:lnTo>
                  <a:pt x="0" y="19788"/>
                </a:lnTo>
                <a:cubicBezTo>
                  <a:pt x="0" y="20793"/>
                  <a:pt x="262" y="21600"/>
                  <a:pt x="585" y="21600"/>
                </a:cubicBezTo>
                <a:lnTo>
                  <a:pt x="16679" y="21600"/>
                </a:lnTo>
                <a:cubicBezTo>
                  <a:pt x="17001" y="21600"/>
                  <a:pt x="17264" y="20793"/>
                  <a:pt x="17264" y="19788"/>
                </a:cubicBezTo>
                <a:lnTo>
                  <a:pt x="17264" y="12360"/>
                </a:lnTo>
                <a:lnTo>
                  <a:pt x="21600" y="8719"/>
                </a:lnTo>
                <a:lnTo>
                  <a:pt x="17264" y="5077"/>
                </a:lnTo>
                <a:lnTo>
                  <a:pt x="17264" y="1821"/>
                </a:lnTo>
                <a:cubicBezTo>
                  <a:pt x="17264" y="816"/>
                  <a:pt x="17001" y="0"/>
                  <a:pt x="16679" y="0"/>
                </a:cubicBezTo>
                <a:lnTo>
                  <a:pt x="585" y="0"/>
                </a:lnTo>
                <a:close/>
              </a:path>
            </a:pathLst>
          </a:cu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We can define functions for this class</a:t>
            </a:r>
          </a:p>
        </p:txBody>
      </p:sp>
      <p:sp>
        <p:nvSpPr>
          <p:cNvPr id="187" name="We can provide additional input to init a variable of this class"/>
          <p:cNvSpPr/>
          <p:nvPr/>
        </p:nvSpPr>
        <p:spPr>
          <a:xfrm>
            <a:off x="5690683" y="2583660"/>
            <a:ext cx="6653611" cy="1239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101" y="11852"/>
                </a:lnTo>
                <a:lnTo>
                  <a:pt x="6101" y="19282"/>
                </a:lnTo>
                <a:cubicBezTo>
                  <a:pt x="6101" y="20564"/>
                  <a:pt x="6293" y="21600"/>
                  <a:pt x="6532" y="21600"/>
                </a:cubicBezTo>
                <a:lnTo>
                  <a:pt x="21167" y="21600"/>
                </a:lnTo>
                <a:cubicBezTo>
                  <a:pt x="21406" y="21600"/>
                  <a:pt x="21600" y="20564"/>
                  <a:pt x="21600" y="19282"/>
                </a:cubicBezTo>
                <a:lnTo>
                  <a:pt x="21600" y="11014"/>
                </a:lnTo>
                <a:cubicBezTo>
                  <a:pt x="21600" y="9733"/>
                  <a:pt x="21406" y="8697"/>
                  <a:pt x="21167" y="8697"/>
                </a:cubicBezTo>
                <a:lnTo>
                  <a:pt x="6532" y="8697"/>
                </a:lnTo>
                <a:cubicBezTo>
                  <a:pt x="6450" y="8697"/>
                  <a:pt x="6378" y="8854"/>
                  <a:pt x="6312" y="9070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We can provide additional input to init a variable of this class</a:t>
            </a:r>
          </a:p>
        </p:txBody>
      </p:sp>
      <p:sp>
        <p:nvSpPr>
          <p:cNvPr id="188" name="We can override operators"/>
          <p:cNvSpPr/>
          <p:nvPr/>
        </p:nvSpPr>
        <p:spPr>
          <a:xfrm>
            <a:off x="83090" y="5411314"/>
            <a:ext cx="3677048" cy="756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9278" y="7702"/>
                </a:lnTo>
                <a:cubicBezTo>
                  <a:pt x="19250" y="7687"/>
                  <a:pt x="19225" y="7623"/>
                  <a:pt x="19196" y="7623"/>
                </a:cubicBezTo>
                <a:lnTo>
                  <a:pt x="781" y="7623"/>
                </a:lnTo>
                <a:cubicBezTo>
                  <a:pt x="349" y="7623"/>
                  <a:pt x="0" y="9319"/>
                  <a:pt x="0" y="11417"/>
                </a:cubicBezTo>
                <a:lnTo>
                  <a:pt x="0" y="17794"/>
                </a:lnTo>
                <a:cubicBezTo>
                  <a:pt x="0" y="19893"/>
                  <a:pt x="349" y="21600"/>
                  <a:pt x="781" y="21600"/>
                </a:cubicBezTo>
                <a:lnTo>
                  <a:pt x="19196" y="21600"/>
                </a:lnTo>
                <a:cubicBezTo>
                  <a:pt x="19628" y="21600"/>
                  <a:pt x="19977" y="19893"/>
                  <a:pt x="19977" y="17794"/>
                </a:cubicBezTo>
                <a:lnTo>
                  <a:pt x="19977" y="11417"/>
                </a:lnTo>
                <a:cubicBezTo>
                  <a:pt x="19977" y="11309"/>
                  <a:pt x="19968" y="11218"/>
                  <a:pt x="19966" y="11111"/>
                </a:cubicBezTo>
                <a:lnTo>
                  <a:pt x="21600" y="0"/>
                </a:lnTo>
                <a:close/>
              </a:path>
            </a:pathLst>
          </a:cu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We can override operators</a:t>
            </a:r>
          </a:p>
        </p:txBody>
      </p:sp>
      <p:sp>
        <p:nvSpPr>
          <p:cNvPr id="189" name="We can override operators"/>
          <p:cNvSpPr/>
          <p:nvPr/>
        </p:nvSpPr>
        <p:spPr>
          <a:xfrm>
            <a:off x="1456167" y="10334855"/>
            <a:ext cx="3677047" cy="756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9278" y="7702"/>
                </a:lnTo>
                <a:cubicBezTo>
                  <a:pt x="19250" y="7687"/>
                  <a:pt x="19225" y="7623"/>
                  <a:pt x="19196" y="7623"/>
                </a:cubicBezTo>
                <a:lnTo>
                  <a:pt x="781" y="7623"/>
                </a:lnTo>
                <a:cubicBezTo>
                  <a:pt x="349" y="7623"/>
                  <a:pt x="0" y="9319"/>
                  <a:pt x="0" y="11417"/>
                </a:cubicBezTo>
                <a:lnTo>
                  <a:pt x="0" y="17794"/>
                </a:lnTo>
                <a:cubicBezTo>
                  <a:pt x="0" y="19893"/>
                  <a:pt x="349" y="21600"/>
                  <a:pt x="781" y="21600"/>
                </a:cubicBezTo>
                <a:lnTo>
                  <a:pt x="19196" y="21600"/>
                </a:lnTo>
                <a:cubicBezTo>
                  <a:pt x="19628" y="21600"/>
                  <a:pt x="19977" y="19893"/>
                  <a:pt x="19977" y="17794"/>
                </a:cubicBezTo>
                <a:lnTo>
                  <a:pt x="19977" y="11417"/>
                </a:lnTo>
                <a:cubicBezTo>
                  <a:pt x="19977" y="11309"/>
                  <a:pt x="19968" y="11218"/>
                  <a:pt x="19966" y="11111"/>
                </a:cubicBezTo>
                <a:lnTo>
                  <a:pt x="21600" y="0"/>
                </a:lnTo>
                <a:close/>
              </a:path>
            </a:pathLst>
          </a:cu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We can override operators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6036" y="1828862"/>
            <a:ext cx="8470901" cy="689610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Make your own class"/>
          <p:cNvSpPr txBox="1"/>
          <p:nvPr/>
        </p:nvSpPr>
        <p:spPr>
          <a:xfrm>
            <a:off x="3038009" y="203137"/>
            <a:ext cx="7748119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pPr/>
            <a:r>
              <a:t>Make your own class</a:t>
            </a:r>
          </a:p>
        </p:txBody>
      </p:sp>
      <p:sp>
        <p:nvSpPr>
          <p:cNvPr id="193" name="init functions is called every time we initiate a variable of this class"/>
          <p:cNvSpPr/>
          <p:nvPr/>
        </p:nvSpPr>
        <p:spPr>
          <a:xfrm>
            <a:off x="6573070" y="1648410"/>
            <a:ext cx="6224588" cy="881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94" y="0"/>
                </a:moveTo>
                <a:cubicBezTo>
                  <a:pt x="5239" y="0"/>
                  <a:pt x="5032" y="1456"/>
                  <a:pt x="5032" y="3258"/>
                </a:cubicBezTo>
                <a:lnTo>
                  <a:pt x="5032" y="10406"/>
                </a:lnTo>
                <a:lnTo>
                  <a:pt x="0" y="21600"/>
                </a:lnTo>
                <a:lnTo>
                  <a:pt x="12955" y="18138"/>
                </a:lnTo>
                <a:lnTo>
                  <a:pt x="21137" y="18138"/>
                </a:lnTo>
                <a:cubicBezTo>
                  <a:pt x="21392" y="18138"/>
                  <a:pt x="21600" y="16682"/>
                  <a:pt x="21600" y="14880"/>
                </a:cubicBezTo>
                <a:lnTo>
                  <a:pt x="21600" y="3258"/>
                </a:lnTo>
                <a:cubicBezTo>
                  <a:pt x="21600" y="1456"/>
                  <a:pt x="21392" y="0"/>
                  <a:pt x="21137" y="0"/>
                </a:cubicBezTo>
                <a:lnTo>
                  <a:pt x="5494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init functions is called every time we initiate a variable of this class</a:t>
            </a:r>
          </a:p>
        </p:txBody>
      </p:sp>
      <p:sp>
        <p:nvSpPr>
          <p:cNvPr id="194" name="variables of the class"/>
          <p:cNvSpPr/>
          <p:nvPr/>
        </p:nvSpPr>
        <p:spPr>
          <a:xfrm>
            <a:off x="461339" y="2223334"/>
            <a:ext cx="3267870" cy="695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59" y="0"/>
                </a:moveTo>
                <a:cubicBezTo>
                  <a:pt x="250" y="0"/>
                  <a:pt x="0" y="1177"/>
                  <a:pt x="0" y="2626"/>
                </a:cubicBezTo>
                <a:lnTo>
                  <a:pt x="0" y="18974"/>
                </a:lnTo>
                <a:cubicBezTo>
                  <a:pt x="0" y="20423"/>
                  <a:pt x="250" y="21600"/>
                  <a:pt x="559" y="21600"/>
                </a:cubicBezTo>
                <a:lnTo>
                  <a:pt x="16238" y="21600"/>
                </a:lnTo>
                <a:cubicBezTo>
                  <a:pt x="16371" y="21600"/>
                  <a:pt x="16488" y="21348"/>
                  <a:pt x="16584" y="20984"/>
                </a:cubicBezTo>
                <a:lnTo>
                  <a:pt x="21600" y="17692"/>
                </a:lnTo>
                <a:lnTo>
                  <a:pt x="16797" y="14548"/>
                </a:lnTo>
                <a:lnTo>
                  <a:pt x="16797" y="2626"/>
                </a:lnTo>
                <a:cubicBezTo>
                  <a:pt x="16797" y="1177"/>
                  <a:pt x="16546" y="0"/>
                  <a:pt x="16238" y="0"/>
                </a:cubicBezTo>
                <a:lnTo>
                  <a:pt x="559" y="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variables of the class</a:t>
            </a:r>
          </a:p>
        </p:txBody>
      </p:sp>
      <p:sp>
        <p:nvSpPr>
          <p:cNvPr id="195" name="“self” is a reference to the current instantiation"/>
          <p:cNvSpPr/>
          <p:nvPr/>
        </p:nvSpPr>
        <p:spPr>
          <a:xfrm>
            <a:off x="5267728" y="4344753"/>
            <a:ext cx="6867129" cy="756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216" y="0"/>
                </a:moveTo>
                <a:cubicBezTo>
                  <a:pt x="8985" y="0"/>
                  <a:pt x="8798" y="1696"/>
                  <a:pt x="8798" y="3794"/>
                </a:cubicBezTo>
                <a:lnTo>
                  <a:pt x="8798" y="10556"/>
                </a:lnTo>
                <a:lnTo>
                  <a:pt x="0" y="15076"/>
                </a:lnTo>
                <a:lnTo>
                  <a:pt x="8857" y="19640"/>
                </a:lnTo>
                <a:cubicBezTo>
                  <a:pt x="8929" y="20792"/>
                  <a:pt x="9060" y="21600"/>
                  <a:pt x="9216" y="21600"/>
                </a:cubicBezTo>
                <a:lnTo>
                  <a:pt x="21182" y="21600"/>
                </a:lnTo>
                <a:cubicBezTo>
                  <a:pt x="21413" y="21600"/>
                  <a:pt x="21600" y="19904"/>
                  <a:pt x="21600" y="17806"/>
                </a:cubicBezTo>
                <a:lnTo>
                  <a:pt x="21600" y="3794"/>
                </a:lnTo>
                <a:cubicBezTo>
                  <a:pt x="21600" y="1696"/>
                  <a:pt x="21413" y="0"/>
                  <a:pt x="21182" y="0"/>
                </a:cubicBezTo>
                <a:lnTo>
                  <a:pt x="9216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“self” is a reference to the current instantiation</a:t>
            </a:r>
          </a:p>
        </p:txBody>
      </p:sp>
      <p:sp>
        <p:nvSpPr>
          <p:cNvPr id="196" name="We can define functions for this class"/>
          <p:cNvSpPr/>
          <p:nvPr/>
        </p:nvSpPr>
        <p:spPr>
          <a:xfrm>
            <a:off x="360731" y="3353275"/>
            <a:ext cx="3121423" cy="1002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5" y="0"/>
                </a:moveTo>
                <a:cubicBezTo>
                  <a:pt x="262" y="0"/>
                  <a:pt x="0" y="816"/>
                  <a:pt x="0" y="1821"/>
                </a:cubicBezTo>
                <a:lnTo>
                  <a:pt x="0" y="19788"/>
                </a:lnTo>
                <a:cubicBezTo>
                  <a:pt x="0" y="20793"/>
                  <a:pt x="262" y="21600"/>
                  <a:pt x="585" y="21600"/>
                </a:cubicBezTo>
                <a:lnTo>
                  <a:pt x="16679" y="21600"/>
                </a:lnTo>
                <a:cubicBezTo>
                  <a:pt x="17001" y="21600"/>
                  <a:pt x="17264" y="20793"/>
                  <a:pt x="17264" y="19788"/>
                </a:cubicBezTo>
                <a:lnTo>
                  <a:pt x="17264" y="12360"/>
                </a:lnTo>
                <a:lnTo>
                  <a:pt x="21600" y="8719"/>
                </a:lnTo>
                <a:lnTo>
                  <a:pt x="17264" y="5077"/>
                </a:lnTo>
                <a:lnTo>
                  <a:pt x="17264" y="1821"/>
                </a:lnTo>
                <a:cubicBezTo>
                  <a:pt x="17264" y="816"/>
                  <a:pt x="17001" y="0"/>
                  <a:pt x="16679" y="0"/>
                </a:cubicBezTo>
                <a:lnTo>
                  <a:pt x="585" y="0"/>
                </a:lnTo>
                <a:close/>
              </a:path>
            </a:pathLst>
          </a:cu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We can define functions for this class</a:t>
            </a:r>
          </a:p>
        </p:txBody>
      </p:sp>
      <p:sp>
        <p:nvSpPr>
          <p:cNvPr id="197" name="We can provide additional input to init a variable of this class (with default values)"/>
          <p:cNvSpPr/>
          <p:nvPr/>
        </p:nvSpPr>
        <p:spPr>
          <a:xfrm>
            <a:off x="5690683" y="2583660"/>
            <a:ext cx="6653611" cy="1239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101" y="11852"/>
                </a:lnTo>
                <a:lnTo>
                  <a:pt x="6101" y="19282"/>
                </a:lnTo>
                <a:cubicBezTo>
                  <a:pt x="6101" y="20564"/>
                  <a:pt x="6293" y="21600"/>
                  <a:pt x="6532" y="21600"/>
                </a:cubicBezTo>
                <a:lnTo>
                  <a:pt x="21167" y="21600"/>
                </a:lnTo>
                <a:cubicBezTo>
                  <a:pt x="21406" y="21600"/>
                  <a:pt x="21600" y="20564"/>
                  <a:pt x="21600" y="19282"/>
                </a:cubicBezTo>
                <a:lnTo>
                  <a:pt x="21600" y="11014"/>
                </a:lnTo>
                <a:cubicBezTo>
                  <a:pt x="21600" y="9733"/>
                  <a:pt x="21406" y="8697"/>
                  <a:pt x="21167" y="8697"/>
                </a:cubicBezTo>
                <a:lnTo>
                  <a:pt x="6532" y="8697"/>
                </a:lnTo>
                <a:cubicBezTo>
                  <a:pt x="6450" y="8697"/>
                  <a:pt x="6378" y="8854"/>
                  <a:pt x="6312" y="9070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We can provide additional input to init a variable of this class (with default values)</a:t>
            </a:r>
          </a:p>
        </p:txBody>
      </p:sp>
      <p:sp>
        <p:nvSpPr>
          <p:cNvPr id="198" name="We can override operators"/>
          <p:cNvSpPr/>
          <p:nvPr/>
        </p:nvSpPr>
        <p:spPr>
          <a:xfrm>
            <a:off x="82919" y="6886630"/>
            <a:ext cx="3913585" cy="63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8380" y="5424"/>
                </a:lnTo>
                <a:cubicBezTo>
                  <a:pt x="18276" y="5072"/>
                  <a:pt x="18163" y="4826"/>
                  <a:pt x="18036" y="4826"/>
                </a:cubicBezTo>
                <a:lnTo>
                  <a:pt x="734" y="4826"/>
                </a:lnTo>
                <a:cubicBezTo>
                  <a:pt x="328" y="4826"/>
                  <a:pt x="0" y="6861"/>
                  <a:pt x="0" y="9379"/>
                </a:cubicBezTo>
                <a:lnTo>
                  <a:pt x="0" y="17033"/>
                </a:lnTo>
                <a:cubicBezTo>
                  <a:pt x="0" y="19551"/>
                  <a:pt x="328" y="21600"/>
                  <a:pt x="734" y="21600"/>
                </a:cubicBezTo>
                <a:lnTo>
                  <a:pt x="18036" y="21600"/>
                </a:lnTo>
                <a:cubicBezTo>
                  <a:pt x="18442" y="21600"/>
                  <a:pt x="18770" y="19551"/>
                  <a:pt x="18770" y="17033"/>
                </a:cubicBezTo>
                <a:lnTo>
                  <a:pt x="18770" y="10467"/>
                </a:lnTo>
                <a:lnTo>
                  <a:pt x="21600" y="0"/>
                </a:lnTo>
                <a:close/>
              </a:path>
            </a:pathLst>
          </a:cu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We can override operators</a:t>
            </a:r>
          </a:p>
        </p:txBody>
      </p:sp>
      <p:sp>
        <p:nvSpPr>
          <p:cNvPr id="199" name="We can override operators"/>
          <p:cNvSpPr/>
          <p:nvPr/>
        </p:nvSpPr>
        <p:spPr>
          <a:xfrm>
            <a:off x="1456167" y="10334855"/>
            <a:ext cx="3677047" cy="756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9278" y="7702"/>
                </a:lnTo>
                <a:cubicBezTo>
                  <a:pt x="19250" y="7687"/>
                  <a:pt x="19225" y="7623"/>
                  <a:pt x="19196" y="7623"/>
                </a:cubicBezTo>
                <a:lnTo>
                  <a:pt x="781" y="7623"/>
                </a:lnTo>
                <a:cubicBezTo>
                  <a:pt x="349" y="7623"/>
                  <a:pt x="0" y="9319"/>
                  <a:pt x="0" y="11417"/>
                </a:cubicBezTo>
                <a:lnTo>
                  <a:pt x="0" y="17794"/>
                </a:lnTo>
                <a:cubicBezTo>
                  <a:pt x="0" y="19893"/>
                  <a:pt x="349" y="21600"/>
                  <a:pt x="781" y="21600"/>
                </a:cubicBezTo>
                <a:lnTo>
                  <a:pt x="19196" y="21600"/>
                </a:lnTo>
                <a:cubicBezTo>
                  <a:pt x="19628" y="21600"/>
                  <a:pt x="19977" y="19893"/>
                  <a:pt x="19977" y="17794"/>
                </a:cubicBezTo>
                <a:lnTo>
                  <a:pt x="19977" y="11417"/>
                </a:lnTo>
                <a:cubicBezTo>
                  <a:pt x="19977" y="11309"/>
                  <a:pt x="19968" y="11218"/>
                  <a:pt x="19966" y="11111"/>
                </a:cubicBezTo>
                <a:lnTo>
                  <a:pt x="21600" y="0"/>
                </a:lnTo>
                <a:close/>
              </a:path>
            </a:pathLst>
          </a:cu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We can override operators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8979" y="2494662"/>
            <a:ext cx="3121423" cy="4764276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Make your own class"/>
          <p:cNvSpPr txBox="1"/>
          <p:nvPr/>
        </p:nvSpPr>
        <p:spPr>
          <a:xfrm>
            <a:off x="3038009" y="203137"/>
            <a:ext cx="7748119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pPr/>
            <a:r>
              <a:t>Make your own class</a:t>
            </a:r>
          </a:p>
        </p:txBody>
      </p:sp>
      <p:sp>
        <p:nvSpPr>
          <p:cNvPr id="203" name="init functions is called, self.Num = 3 and self.Den = 4"/>
          <p:cNvSpPr/>
          <p:nvPr/>
        </p:nvSpPr>
        <p:spPr>
          <a:xfrm>
            <a:off x="6975276" y="1802469"/>
            <a:ext cx="5835254" cy="896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419" y="0"/>
                </a:moveTo>
                <a:cubicBezTo>
                  <a:pt x="4147" y="0"/>
                  <a:pt x="3927" y="1432"/>
                  <a:pt x="3927" y="3205"/>
                </a:cubicBezTo>
                <a:lnTo>
                  <a:pt x="3927" y="12665"/>
                </a:lnTo>
                <a:lnTo>
                  <a:pt x="0" y="21600"/>
                </a:lnTo>
                <a:lnTo>
                  <a:pt x="4297" y="17678"/>
                </a:lnTo>
                <a:cubicBezTo>
                  <a:pt x="4337" y="17747"/>
                  <a:pt x="4376" y="17841"/>
                  <a:pt x="4419" y="17841"/>
                </a:cubicBezTo>
                <a:lnTo>
                  <a:pt x="21106" y="17841"/>
                </a:lnTo>
                <a:cubicBezTo>
                  <a:pt x="21379" y="17841"/>
                  <a:pt x="21600" y="16408"/>
                  <a:pt x="21600" y="14636"/>
                </a:cubicBezTo>
                <a:lnTo>
                  <a:pt x="21600" y="3205"/>
                </a:lnTo>
                <a:cubicBezTo>
                  <a:pt x="21600" y="1432"/>
                  <a:pt x="21379" y="0"/>
                  <a:pt x="21106" y="0"/>
                </a:cubicBezTo>
                <a:lnTo>
                  <a:pt x="4419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init functions is called,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self.Num = 3</a:t>
            </a:r>
            <a:r>
              <a:t> and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self.Den = 4</a:t>
            </a:r>
          </a:p>
        </p:txBody>
      </p:sp>
      <p:sp>
        <p:nvSpPr>
          <p:cNvPr id="204" name="initiate variable with class →  __init__ will be called"/>
          <p:cNvSpPr/>
          <p:nvPr/>
        </p:nvSpPr>
        <p:spPr>
          <a:xfrm>
            <a:off x="1314816" y="1766353"/>
            <a:ext cx="3267870" cy="1103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59" y="0"/>
                </a:moveTo>
                <a:cubicBezTo>
                  <a:pt x="250" y="0"/>
                  <a:pt x="0" y="742"/>
                  <a:pt x="0" y="1655"/>
                </a:cubicBezTo>
                <a:lnTo>
                  <a:pt x="0" y="19945"/>
                </a:lnTo>
                <a:cubicBezTo>
                  <a:pt x="0" y="20858"/>
                  <a:pt x="250" y="21600"/>
                  <a:pt x="559" y="21600"/>
                </a:cubicBezTo>
                <a:lnTo>
                  <a:pt x="16238" y="21600"/>
                </a:lnTo>
                <a:cubicBezTo>
                  <a:pt x="16372" y="21600"/>
                  <a:pt x="16491" y="21436"/>
                  <a:pt x="16587" y="21204"/>
                </a:cubicBezTo>
                <a:lnTo>
                  <a:pt x="21600" y="19137"/>
                </a:lnTo>
                <a:lnTo>
                  <a:pt x="16797" y="17148"/>
                </a:lnTo>
                <a:lnTo>
                  <a:pt x="16797" y="1655"/>
                </a:lnTo>
                <a:cubicBezTo>
                  <a:pt x="16797" y="742"/>
                  <a:pt x="16546" y="0"/>
                  <a:pt x="16238" y="0"/>
                </a:cubicBezTo>
                <a:lnTo>
                  <a:pt x="559" y="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initiate variable with class → 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__init__</a:t>
            </a:r>
            <a:r>
              <a:t> will be called</a:t>
            </a:r>
          </a:p>
        </p:txBody>
      </p:sp>
      <p:sp>
        <p:nvSpPr>
          <p:cNvPr id="205" name="print function needs a string - __str__ will be called"/>
          <p:cNvSpPr/>
          <p:nvPr/>
        </p:nvSpPr>
        <p:spPr>
          <a:xfrm>
            <a:off x="5610316" y="4822700"/>
            <a:ext cx="6814345" cy="756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21" y="0"/>
                </a:moveTo>
                <a:cubicBezTo>
                  <a:pt x="8887" y="0"/>
                  <a:pt x="8699" y="1696"/>
                  <a:pt x="8699" y="3794"/>
                </a:cubicBezTo>
                <a:lnTo>
                  <a:pt x="8699" y="7023"/>
                </a:lnTo>
                <a:lnTo>
                  <a:pt x="0" y="11553"/>
                </a:lnTo>
                <a:lnTo>
                  <a:pt x="8699" y="16073"/>
                </a:lnTo>
                <a:lnTo>
                  <a:pt x="8699" y="17806"/>
                </a:lnTo>
                <a:cubicBezTo>
                  <a:pt x="8699" y="19904"/>
                  <a:pt x="8887" y="21600"/>
                  <a:pt x="9121" y="21600"/>
                </a:cubicBezTo>
                <a:lnTo>
                  <a:pt x="21179" y="21600"/>
                </a:lnTo>
                <a:cubicBezTo>
                  <a:pt x="21412" y="21600"/>
                  <a:pt x="21600" y="19904"/>
                  <a:pt x="21600" y="17806"/>
                </a:cubicBezTo>
                <a:lnTo>
                  <a:pt x="21600" y="3794"/>
                </a:lnTo>
                <a:cubicBezTo>
                  <a:pt x="21600" y="1696"/>
                  <a:pt x="21412" y="0"/>
                  <a:pt x="21179" y="0"/>
                </a:cubicBezTo>
                <a:lnTo>
                  <a:pt x="9121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print function needs a string -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__str__</a:t>
            </a:r>
            <a:r>
              <a:t> will be called</a:t>
            </a:r>
          </a:p>
        </p:txBody>
      </p:sp>
      <p:sp>
        <p:nvSpPr>
          <p:cNvPr id="206" name="Use functions of the class with the “.” operator"/>
          <p:cNvSpPr/>
          <p:nvPr/>
        </p:nvSpPr>
        <p:spPr>
          <a:xfrm>
            <a:off x="717974" y="3637112"/>
            <a:ext cx="3777457" cy="1026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635" y="493"/>
                </a:lnTo>
                <a:lnTo>
                  <a:pt x="483" y="493"/>
                </a:lnTo>
                <a:cubicBezTo>
                  <a:pt x="217" y="493"/>
                  <a:pt x="0" y="1290"/>
                  <a:pt x="0" y="2272"/>
                </a:cubicBezTo>
                <a:lnTo>
                  <a:pt x="0" y="19829"/>
                </a:lnTo>
                <a:cubicBezTo>
                  <a:pt x="0" y="20811"/>
                  <a:pt x="217" y="21600"/>
                  <a:pt x="483" y="21600"/>
                </a:cubicBezTo>
                <a:lnTo>
                  <a:pt x="13782" y="21600"/>
                </a:lnTo>
                <a:cubicBezTo>
                  <a:pt x="14049" y="21600"/>
                  <a:pt x="14265" y="20811"/>
                  <a:pt x="14265" y="19829"/>
                </a:cubicBezTo>
                <a:lnTo>
                  <a:pt x="14265" y="3909"/>
                </a:lnTo>
                <a:lnTo>
                  <a:pt x="21600" y="0"/>
                </a:lnTo>
                <a:close/>
              </a:path>
            </a:pathLst>
          </a:cu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Use functions of the class with the “.” operator</a:t>
            </a:r>
          </a:p>
        </p:txBody>
      </p:sp>
      <p:sp>
        <p:nvSpPr>
          <p:cNvPr id="207" name="__float__ will be called"/>
          <p:cNvSpPr/>
          <p:nvPr/>
        </p:nvSpPr>
        <p:spPr>
          <a:xfrm>
            <a:off x="5633495" y="3951935"/>
            <a:ext cx="7249320" cy="740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70" y="0"/>
                </a:moveTo>
                <a:cubicBezTo>
                  <a:pt x="7655" y="0"/>
                  <a:pt x="7553" y="501"/>
                  <a:pt x="7481" y="1274"/>
                </a:cubicBezTo>
                <a:lnTo>
                  <a:pt x="0" y="1251"/>
                </a:lnTo>
                <a:lnTo>
                  <a:pt x="7374" y="6231"/>
                </a:lnTo>
                <a:lnTo>
                  <a:pt x="7374" y="17720"/>
                </a:lnTo>
                <a:cubicBezTo>
                  <a:pt x="7374" y="19866"/>
                  <a:pt x="7551" y="21600"/>
                  <a:pt x="7770" y="21600"/>
                </a:cubicBezTo>
                <a:lnTo>
                  <a:pt x="21203" y="21600"/>
                </a:lnTo>
                <a:cubicBezTo>
                  <a:pt x="21422" y="21600"/>
                  <a:pt x="21600" y="19866"/>
                  <a:pt x="21600" y="17720"/>
                </a:cubicBezTo>
                <a:lnTo>
                  <a:pt x="21600" y="3880"/>
                </a:lnTo>
                <a:cubicBezTo>
                  <a:pt x="21600" y="1734"/>
                  <a:pt x="21422" y="0"/>
                  <a:pt x="21203" y="0"/>
                </a:cubicBezTo>
                <a:lnTo>
                  <a:pt x="7770" y="0"/>
                </a:lnTo>
                <a:close/>
              </a:path>
            </a:pathLst>
          </a:cu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__float__</a:t>
            </a:r>
            <a:r>
              <a:t> will be called</a:t>
            </a:r>
          </a:p>
        </p:txBody>
      </p:sp>
      <p:sp>
        <p:nvSpPr>
          <p:cNvPr id="208" name="It will use default values…"/>
          <p:cNvSpPr/>
          <p:nvPr/>
        </p:nvSpPr>
        <p:spPr>
          <a:xfrm>
            <a:off x="2250751" y="6862533"/>
            <a:ext cx="4204495" cy="1363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7214" y="9078"/>
                </a:lnTo>
                <a:cubicBezTo>
                  <a:pt x="17161" y="9038"/>
                  <a:pt x="17110" y="8977"/>
                  <a:pt x="17053" y="8977"/>
                </a:cubicBezTo>
                <a:lnTo>
                  <a:pt x="695" y="8977"/>
                </a:lnTo>
                <a:cubicBezTo>
                  <a:pt x="312" y="8977"/>
                  <a:pt x="0" y="9938"/>
                  <a:pt x="0" y="11121"/>
                </a:cubicBezTo>
                <a:lnTo>
                  <a:pt x="0" y="19456"/>
                </a:lnTo>
                <a:cubicBezTo>
                  <a:pt x="0" y="20639"/>
                  <a:pt x="312" y="21600"/>
                  <a:pt x="695" y="21600"/>
                </a:cubicBezTo>
                <a:lnTo>
                  <a:pt x="17053" y="21600"/>
                </a:lnTo>
                <a:cubicBezTo>
                  <a:pt x="17437" y="21600"/>
                  <a:pt x="17749" y="20639"/>
                  <a:pt x="17749" y="19456"/>
                </a:cubicBezTo>
                <a:lnTo>
                  <a:pt x="17749" y="11121"/>
                </a:lnTo>
                <a:cubicBezTo>
                  <a:pt x="17749" y="11103"/>
                  <a:pt x="17745" y="11088"/>
                  <a:pt x="17744" y="11070"/>
                </a:cubicBezTo>
                <a:lnTo>
                  <a:pt x="21600" y="0"/>
                </a:lnTo>
                <a:close/>
              </a:path>
            </a:pathLst>
          </a:cu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It will use default values 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Den =1</a:t>
            </a:r>
            <a:r>
              <a:t> and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Num =1</a:t>
            </a:r>
            <a:r>
              <a:t> </a:t>
            </a:r>
          </a:p>
        </p:txBody>
      </p:sp>
      <p:sp>
        <p:nvSpPr>
          <p:cNvPr id="209" name="We can override operators"/>
          <p:cNvSpPr/>
          <p:nvPr/>
        </p:nvSpPr>
        <p:spPr>
          <a:xfrm>
            <a:off x="1456167" y="10334855"/>
            <a:ext cx="3677047" cy="756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9278" y="7702"/>
                </a:lnTo>
                <a:cubicBezTo>
                  <a:pt x="19250" y="7687"/>
                  <a:pt x="19225" y="7623"/>
                  <a:pt x="19196" y="7623"/>
                </a:cubicBezTo>
                <a:lnTo>
                  <a:pt x="781" y="7623"/>
                </a:lnTo>
                <a:cubicBezTo>
                  <a:pt x="349" y="7623"/>
                  <a:pt x="0" y="9319"/>
                  <a:pt x="0" y="11417"/>
                </a:cubicBezTo>
                <a:lnTo>
                  <a:pt x="0" y="17794"/>
                </a:lnTo>
                <a:cubicBezTo>
                  <a:pt x="0" y="19893"/>
                  <a:pt x="349" y="21600"/>
                  <a:pt x="781" y="21600"/>
                </a:cubicBezTo>
                <a:lnTo>
                  <a:pt x="19196" y="21600"/>
                </a:lnTo>
                <a:cubicBezTo>
                  <a:pt x="19628" y="21600"/>
                  <a:pt x="19977" y="19893"/>
                  <a:pt x="19977" y="17794"/>
                </a:cubicBezTo>
                <a:lnTo>
                  <a:pt x="19977" y="11417"/>
                </a:lnTo>
                <a:cubicBezTo>
                  <a:pt x="19977" y="11309"/>
                  <a:pt x="19968" y="11218"/>
                  <a:pt x="19966" y="11111"/>
                </a:cubicBezTo>
                <a:lnTo>
                  <a:pt x="21600" y="0"/>
                </a:lnTo>
                <a:close/>
              </a:path>
            </a:pathLst>
          </a:cu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We can override operators</a:t>
            </a:r>
          </a:p>
        </p:txBody>
      </p:sp>
      <p:sp>
        <p:nvSpPr>
          <p:cNvPr id="210" name="same class, but different instance…"/>
          <p:cNvSpPr/>
          <p:nvPr/>
        </p:nvSpPr>
        <p:spPr>
          <a:xfrm>
            <a:off x="7061234" y="2880704"/>
            <a:ext cx="5770563" cy="740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226" y="0"/>
                </a:moveTo>
                <a:cubicBezTo>
                  <a:pt x="4099" y="0"/>
                  <a:pt x="3986" y="396"/>
                  <a:pt x="3898" y="1008"/>
                </a:cubicBezTo>
                <a:lnTo>
                  <a:pt x="0" y="5953"/>
                </a:lnTo>
                <a:lnTo>
                  <a:pt x="3729" y="10678"/>
                </a:lnTo>
                <a:lnTo>
                  <a:pt x="3729" y="17720"/>
                </a:lnTo>
                <a:cubicBezTo>
                  <a:pt x="3729" y="19866"/>
                  <a:pt x="3951" y="21600"/>
                  <a:pt x="4226" y="21600"/>
                </a:cubicBezTo>
                <a:lnTo>
                  <a:pt x="21101" y="21600"/>
                </a:lnTo>
                <a:cubicBezTo>
                  <a:pt x="21376" y="21600"/>
                  <a:pt x="21600" y="19866"/>
                  <a:pt x="21600" y="17720"/>
                </a:cubicBezTo>
                <a:lnTo>
                  <a:pt x="21600" y="3880"/>
                </a:lnTo>
                <a:cubicBezTo>
                  <a:pt x="21600" y="1734"/>
                  <a:pt x="21376" y="0"/>
                  <a:pt x="21101" y="0"/>
                </a:cubicBezTo>
                <a:lnTo>
                  <a:pt x="4226" y="0"/>
                </a:lnTo>
                <a:close/>
              </a:path>
            </a:pathLst>
          </a:custGeom>
          <a:blipFill>
            <a:blip r:embed="rId10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same class, but different instance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self.Num = 1</a:t>
            </a:r>
            <a:r>
              <a:t> and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self.Den =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